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8" r:id="rId3"/>
    <p:sldId id="271" r:id="rId4"/>
    <p:sldId id="287" r:id="rId5"/>
    <p:sldId id="294" r:id="rId6"/>
    <p:sldId id="265" r:id="rId7"/>
    <p:sldId id="257" r:id="rId8"/>
    <p:sldId id="259" r:id="rId9"/>
    <p:sldId id="307" r:id="rId10"/>
    <p:sldId id="308" r:id="rId11"/>
    <p:sldId id="310" r:id="rId12"/>
    <p:sldId id="311" r:id="rId13"/>
    <p:sldId id="277" r:id="rId14"/>
    <p:sldId id="299" r:id="rId15"/>
    <p:sldId id="313" r:id="rId16"/>
    <p:sldId id="261" r:id="rId17"/>
    <p:sldId id="262" r:id="rId18"/>
    <p:sldId id="268" r:id="rId19"/>
    <p:sldId id="269" r:id="rId20"/>
    <p:sldId id="273" r:id="rId21"/>
    <p:sldId id="315" r:id="rId22"/>
    <p:sldId id="274" r:id="rId23"/>
    <p:sldId id="316" r:id="rId24"/>
    <p:sldId id="314" r:id="rId25"/>
    <p:sldId id="270" r:id="rId26"/>
    <p:sldId id="275" r:id="rId27"/>
    <p:sldId id="282" r:id="rId28"/>
    <p:sldId id="280" r:id="rId29"/>
    <p:sldId id="321" r:id="rId30"/>
    <p:sldId id="323" r:id="rId31"/>
    <p:sldId id="328" r:id="rId32"/>
    <p:sldId id="324" r:id="rId33"/>
    <p:sldId id="327" r:id="rId34"/>
    <p:sldId id="329" r:id="rId35"/>
    <p:sldId id="325" r:id="rId3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1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31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5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26FB-3ACD-494E-AAD1-B7C994986937}" type="datetimeFigureOut">
              <a:rPr lang="ru-RU"/>
              <a:pPr>
                <a:defRPr/>
              </a:pPr>
              <a:t>16.03.2026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DE9E3-81B3-4439-8D55-AE27467B3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82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8.png"/><Relationship Id="rId9" Type="http://schemas.openxmlformats.org/officeDocument/2006/relationships/image" Target="../media/image65.png"/><Relationship Id="rId1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449510" y="1607160"/>
            <a:ext cx="7278900" cy="159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Информационная и ценностная безопасность – сфера стратегической безопасность России.</a:t>
            </a:r>
            <a:endParaRPr lang="ru-RU" sz="2800" b="1" dirty="0" smtClean="0">
              <a:solidFill>
                <a:srgbClr val="0A246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ru-RU" sz="3500" b="1" dirty="0" smtClean="0">
              <a:solidFill>
                <a:srgbClr val="0A246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 </a:t>
            </a:r>
            <a:r>
              <a:rPr lang="ru-RU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цифровая среда физически меняет мозг </a:t>
            </a:r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(особенно - ребёнка</a:t>
            </a:r>
            <a:r>
              <a:rPr lang="ru-RU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подростка), подменяя </a:t>
            </a:r>
            <a:r>
              <a:rPr lang="ru-RU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систему мотивации и </a:t>
            </a:r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ценностей?</a:t>
            </a:r>
          </a:p>
          <a:p>
            <a:endParaRPr lang="ru-RU" b="1" dirty="0">
              <a:solidFill>
                <a:srgbClr val="0A2463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Какие </a:t>
            </a:r>
            <a:r>
              <a:rPr lang="ru-RU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защиты </a:t>
            </a:r>
            <a:r>
              <a:rPr lang="ru-RU" b="1" dirty="0" smtClean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использовать</a:t>
            </a:r>
            <a:r>
              <a:rPr lang="ru-RU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?</a:t>
            </a:r>
            <a:r>
              <a:rPr lang="en-US" sz="3500" b="1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500" dirty="0"/>
          </a:p>
        </p:txBody>
      </p:sp>
      <p:sp>
        <p:nvSpPr>
          <p:cNvPr id="6" name="Text 2"/>
          <p:cNvSpPr txBox="1"/>
          <p:nvPr/>
        </p:nvSpPr>
        <p:spPr>
          <a:xfrm>
            <a:off x="4658400" y="373500"/>
            <a:ext cx="4125600" cy="46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0A246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020" y="2946480"/>
            <a:ext cx="2686716" cy="2121817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0" y="245348"/>
            <a:ext cx="7785669" cy="4638085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alpha val="81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2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43" y="136832"/>
            <a:ext cx="7446514" cy="48624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2733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15" y="97142"/>
            <a:ext cx="8621969" cy="4942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079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00" y="1539061"/>
            <a:ext cx="4170600" cy="283877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32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одмена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реальности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360000" y="1540549"/>
            <a:ext cx="4125600" cy="12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дети воспринимают экран телефона как более живое и насыщенное пространство, чем настоящую жизнь. Это приводит к эмоциональному отвлечению и уменьшению интереса к офлайн-опыту.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360000" y="2995051"/>
            <a:ext cx="4125600" cy="12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Погружение в цифровые стимулы заменяет реальную социальную и жизненную активность, отчуждая воспитанников от собственных чувств и реальных отношений во внецифровом мире.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8021825" y="4651375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</a:t>
            </a:r>
            <a:endParaRPr lang="en-US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261" y="4603048"/>
            <a:ext cx="1171739" cy="38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 descr="Слайд1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9" y="268186"/>
            <a:ext cx="7836362" cy="4407954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alpha val="84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5" name="Text 1"/>
          <p:cNvSpPr txBox="1"/>
          <p:nvPr/>
        </p:nvSpPr>
        <p:spPr>
          <a:xfrm>
            <a:off x="5017425" y="1472550"/>
            <a:ext cx="3766500" cy="240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IT-компании специально стимулируют детскую вовлеченность, формируя долгосрочную зависимость от цифровых продуктов.
</a:t>
            </a:r>
            <a:endParaRPr lang="en-US" sz="1700" dirty="0"/>
          </a:p>
        </p:txBody>
      </p:sp>
      <p:sp>
        <p:nvSpPr>
          <p:cNvPr id="6" name="Text 2"/>
          <p:cNvSpPr txBox="1"/>
          <p:nvPr/>
        </p:nvSpPr>
        <p:spPr>
          <a:xfrm>
            <a:off x="815340" y="1560400"/>
            <a:ext cx="3543300" cy="91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составляют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600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50% активной пользовательской базы</a:t>
            </a:r>
            <a:r>
              <a:rPr lang="en-US" sz="2111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111" dirty="0"/>
          </a:p>
        </p:txBody>
      </p:sp>
      <p:sp>
        <p:nvSpPr>
          <p:cNvPr id="7" name="Text 3"/>
          <p:cNvSpPr txBox="1"/>
          <p:nvPr/>
        </p:nvSpPr>
        <p:spPr>
          <a:xfrm>
            <a:off x="1020400" y="2470900"/>
            <a:ext cx="3226500" cy="102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то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делает их ключевым драйвером прибыли и объектом целенаправленного вовлечения.
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1020400" y="3647500"/>
            <a:ext cx="32265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Digital Economy Insights, 2025
</a:t>
            </a:r>
            <a:endParaRPr lang="en-US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00" y="1539061"/>
            <a:ext cx="4170600" cy="2838778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endParaRPr lang="ru-RU" sz="32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геймификации (Kou, 2025)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4806000" y="1798800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Цифровые платформы внедряют игровые механики, вызывающие у детей поведение, схожее с азартным. Это приводит к повышенному риску формирования зависимости.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4806000" y="3237305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Элементы дизайна напоминают казино, намеренно стимулируя рискованное поведение и поддерживая игровую вовлечённость.
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00" y="1539061"/>
            <a:ext cx="4170600" cy="283877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Исследования: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Лутбоксы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игровая валюта (Carter, 2024)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360000" y="1540549"/>
            <a:ext cx="4125600" cy="12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Дети не осознают реальную ценность виртуальной валюты, покупая лутбоксы, что вводит их в заблуждение относительно стоимости и рисков.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360000" y="2995051"/>
            <a:ext cx="4125600" cy="12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Психологический обман приводит к финансовым потерям и росту тревожности, усугубляя эмоциональные последствия зависимости.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8021825" y="4651375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261" y="4651375"/>
            <a:ext cx="1171739" cy="38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00" y="1539061"/>
            <a:ext cx="4170600" cy="2838778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Цифровая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зависимость как химическая (Alter)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4806000" y="1767222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6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Цифровая стимуляция воздействует на мозг так же, как и наркотические вещества, активируя одни и те же нейронные зоны, отвечающие за удовольствие и мотивацию. Это объясняет сильный потенциал привыкания и зависимости.
</a:t>
            </a:r>
            <a:endParaRPr lang="en-US" sz="1262" dirty="0"/>
          </a:p>
        </p:txBody>
      </p:sp>
      <p:sp>
        <p:nvSpPr>
          <p:cNvPr id="9" name="Text 2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4806000" y="3125545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28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подтверждают, что механизмы формирования цифровой зависимости близки к химическим: изменения в синаптической пластичности и структуре мозга ведут к устойчивым поведенческим паттернам, усложняющим отказ от цифровых стимулов.
</a:t>
            </a:r>
            <a:endParaRPr lang="en-US" sz="1228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965374"/>
            <a:ext cx="4145700" cy="165180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300" y="965374"/>
            <a:ext cx="4145700" cy="165180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360000" y="373500"/>
            <a:ext cx="8424000" cy="52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Кейс: Roblox — цифровые риски
</a:t>
            </a:r>
            <a:endParaRPr lang="en-US" sz="3200" dirty="0"/>
          </a:p>
        </p:txBody>
      </p:sp>
      <p:sp>
        <p:nvSpPr>
          <p:cNvPr id="10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400" dirty="0"/>
          </a:p>
        </p:txBody>
      </p:sp>
      <p:sp>
        <p:nvSpPr>
          <p:cNvPr id="11" name="Text 2"/>
          <p:cNvSpPr txBox="1"/>
          <p:nvPr/>
        </p:nvSpPr>
        <p:spPr>
          <a:xfrm>
            <a:off x="496650" y="2730300"/>
            <a:ext cx="38433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Механики казино в Roblox вызывают зависимость у детей
</a:t>
            </a: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Roblox используются лутбоксы и игровые механики, напоминающие азартные игры, что способствует развитию компульсивного поведения. Более 70 миллионов детей становятся потенциально уязвимыми перед цифровыми ловушками.
</a:t>
            </a:r>
            <a:endParaRPr lang="en-US" sz="1400" dirty="0"/>
          </a:p>
        </p:txBody>
      </p:sp>
      <p:sp>
        <p:nvSpPr>
          <p:cNvPr id="12" name="Text 3"/>
          <p:cNvSpPr txBox="1"/>
          <p:nvPr/>
        </p:nvSpPr>
        <p:spPr>
          <a:xfrm>
            <a:off x="4774950" y="2730300"/>
            <a:ext cx="38433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Опасности общения и груминг на платформе Roblox
</a:t>
            </a: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Существуют подтверждённые случаи использования платформы для груминга — манипуляций с несовершеннолетними через интернет. Власти признают серьёзность угроз и предпринимают меры по мониторингу и ограничению опасного контента.
</a:t>
            </a:r>
            <a:endParaRPr lang="en-US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64" y="345440"/>
            <a:ext cx="6590651" cy="40538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942" y="4511040"/>
            <a:ext cx="3009937" cy="445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405" y="1076960"/>
            <a:ext cx="533474" cy="3434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84174" cy="30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Переворот смыслов: дефицит как норма
</a:t>
            </a:r>
            <a:endParaRPr lang="en-US" sz="3200" dirty="0"/>
          </a:p>
        </p:txBody>
      </p:sp>
      <p:sp>
        <p:nvSpPr>
          <p:cNvPr id="9" name="Text 1"/>
          <p:cNvSpPr txBox="1"/>
          <p:nvPr/>
        </p:nvSpPr>
        <p:spPr>
          <a:xfrm>
            <a:off x="552600" y="1798800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цифровом мире мечта о постоянной стимуляции превращается в базовую нужду, создавая иллюзию необходимости непрерывного воздействия.
</a:t>
            </a:r>
            <a:endParaRPr lang="en-US" sz="1400" dirty="0"/>
          </a:p>
        </p:txBody>
      </p:sp>
      <p:sp>
        <p:nvSpPr>
          <p:cNvPr id="10" name="Text 2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1400" dirty="0"/>
          </a:p>
        </p:txBody>
      </p:sp>
      <p:sp>
        <p:nvSpPr>
          <p:cNvPr id="11" name="Text 3"/>
          <p:cNvSpPr txBox="1"/>
          <p:nvPr/>
        </p:nvSpPr>
        <p:spPr>
          <a:xfrm>
            <a:off x="552600" y="3188700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8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Хроническая депривация из-за невозможности постоянного удовлетворения приводит к возникновению частых депрессивных состояний и повышенной раздражительности.
</a:t>
            </a:r>
            <a:endParaRPr lang="en-US" sz="1381" dirty="0"/>
          </a:p>
        </p:txBody>
      </p:sp>
      <p:sp>
        <p:nvSpPr>
          <p:cNvPr id="12" name="Text 4"/>
          <p:cNvSpPr txBox="1"/>
          <p:nvPr/>
        </p:nvSpPr>
        <p:spPr>
          <a:xfrm>
            <a:off x="4806000" y="3237305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Внешняя стимуляция недостижима в полной мере, что создаёт замкнутый цикл обострённых потребностей и психологического напряжения.
</a:t>
            </a:r>
            <a:endParaRPr lang="en-US" sz="1400" dirty="0"/>
          </a:p>
        </p:txBody>
      </p:sp>
      <p:sp>
        <p:nvSpPr>
          <p:cNvPr id="13" name="Text 5"/>
          <p:cNvSpPr txBox="1"/>
          <p:nvPr/>
        </p:nvSpPr>
        <p:spPr>
          <a:xfrm>
            <a:off x="4806000" y="1798805"/>
            <a:ext cx="3785400" cy="93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Постоянная неудовлетворённость формирует устойчивое чувство внутреннего дискомфорта, провоцируя агрессивное поведение и замкнутость.
</a:t>
            </a:r>
            <a:endParaRPr lang="en-US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226" y="335444"/>
            <a:ext cx="5851548" cy="44726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5084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075900" y="373500"/>
            <a:ext cx="6708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Культура «угара» и эмоциональная тупость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571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Современный детский юмор часто направлен на табуированные темы, включая смерть, что свидетельствует о снижении эмоциональной чувствительности.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6295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итоге формируется эмоциональная тупость — неспособность к глубокому эмоциональному контакту и состраданию в межличностных отношениях.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3433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Механизм «угара» связан с отключением эмпатии, что снижает способность распознавать и сопереживать эмоциям других людей.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 descr="Слайд1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2" y="66179"/>
            <a:ext cx="8895646" cy="5003802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alpha val="91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3" y="276506"/>
            <a:ext cx="8774354" cy="45831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3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964517"/>
            <a:ext cx="4129200" cy="184281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800" y="964517"/>
            <a:ext cx="4129200" cy="184281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0000" y="373500"/>
            <a:ext cx="8424000" cy="58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Кейс: Likee и влияние алгоритмов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360000" y="2917800"/>
            <a:ext cx="4129200" cy="165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«Алгоритмическое Я»: формирование личности под контролем алгоритмов
</a:t>
            </a: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Алгоритмы Likee стимулируют восприятие ребёнка, продвигая определённые интересы и поведение. Это ведёт к трансформации личности, которая становится всё более зависимой от цифрового контента и норм платформы.
</a:t>
            </a:r>
            <a:endParaRPr lang="en-US" sz="1500" dirty="0"/>
          </a:p>
        </p:txBody>
      </p:sp>
      <p:sp>
        <p:nvSpPr>
          <p:cNvPr id="9" name="Text 2"/>
          <p:cNvSpPr txBox="1"/>
          <p:nvPr/>
        </p:nvSpPr>
        <p:spPr>
          <a:xfrm>
            <a:off x="4654800" y="2917800"/>
            <a:ext cx="4129200" cy="165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Опасные вызовы и психоэмоциональные риски в Likee
</a:t>
            </a: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Платформа распространяет тренды, связанные с депрессией и суицидальным поведением. Алгоритмы активно продвигают опасные челленджи, что негативно отражается на психическом состоянии подростков и их социальной адаптации.
</a:t>
            </a:r>
            <a:endParaRPr lang="en-US" sz="1500" dirty="0"/>
          </a:p>
        </p:txBody>
      </p:sp>
      <p:sp>
        <p:nvSpPr>
          <p:cNvPr id="10" name="Text 3"/>
          <p:cNvSpPr txBox="1"/>
          <p:nvPr/>
        </p:nvSpPr>
        <p:spPr>
          <a:xfrm>
            <a:off x="8021825" y="4651375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261" y="4651375"/>
            <a:ext cx="1171739" cy="38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Инверсия ценностей в цифровой культуре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360000" y="1912600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Жёсткие или шокирующие ситуации вызывают у детей всё более громкий смех и повышенный интерес, что отражает искажение эмоциональных реакций.
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8021825" y="4651375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3427350" y="1912600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моральные и социальные ценности обесцениваются, а элемент троллинга и провокаций становится признаком социальной значимости и уважения в цифровом сообществе.
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6494700" y="1912600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Уровень окситоцина, гормона доверия и социального сближения, снижается, что ведёт к усилению дезинтеграции эмоциональных связей и росту недоверия.
</a:t>
            </a:r>
            <a:endParaRPr lang="en-US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261" y="4651375"/>
            <a:ext cx="1171739" cy="38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322520"/>
            <a:ext cx="4791900" cy="248756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00" y="373500"/>
            <a:ext cx="8424000" cy="58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66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Сравнение: цифровая и офлайновая социализация
</a:t>
            </a:r>
            <a:endParaRPr lang="en-US" sz="2566" dirty="0"/>
          </a:p>
        </p:txBody>
      </p:sp>
      <p:sp>
        <p:nvSpPr>
          <p:cNvPr id="7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27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5504102" y="1389548"/>
            <a:ext cx="3109200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параметры, характеризующие качество и устойчивость социальных связей в цифровой и реальной коммуникации.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5504102" y="3022398"/>
            <a:ext cx="3109200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Цифровая социализация уступает офлайновой по качеству и стабильности социальных связей, увеличивая риск дезорганизации и психологической уязвимости.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360000" y="4178600"/>
            <a:ext cx="4816500" cy="34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4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Социальнопсихологические исследования коммуникаций, 2024
</a:t>
            </a:r>
            <a:endParaRPr lang="en-US" sz="1348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964664"/>
            <a:ext cx="2052000" cy="165322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000" y="964664"/>
            <a:ext cx="2052000" cy="165322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4000" y="964664"/>
            <a:ext cx="2052000" cy="165322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8000" y="964664"/>
            <a:ext cx="2052000" cy="1653223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324000" y="169006"/>
            <a:ext cx="8424000" cy="52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397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 делать: четыре основы возвращения в реальность
</a:t>
            </a:r>
            <a:endParaRPr lang="en-US" sz="2397" dirty="0"/>
          </a:p>
        </p:txBody>
      </p:sp>
      <p:sp>
        <p:nvSpPr>
          <p:cNvPr id="14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</a:t>
            </a:r>
            <a:endParaRPr lang="en-US" sz="1400" dirty="0"/>
          </a:p>
        </p:txBody>
      </p:sp>
      <p:sp>
        <p:nvSpPr>
          <p:cNvPr id="15" name="Text 2"/>
          <p:cNvSpPr txBox="1"/>
          <p:nvPr/>
        </p:nvSpPr>
        <p:spPr>
          <a:xfrm>
            <a:off x="496650" y="2730300"/>
            <a:ext cx="18132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Телесная активность и физический труд
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Регулярные занятия спортом и физическим трудом способствуют снижению цифровой зависимости и восстанавливают естественный гормональный баланс, усиливая связь с реальным миром.
</a:t>
            </a:r>
            <a:endParaRPr lang="en-US" sz="1000" dirty="0"/>
          </a:p>
        </p:txBody>
      </p:sp>
      <p:sp>
        <p:nvSpPr>
          <p:cNvPr id="16" name="Text 3"/>
          <p:cNvSpPr txBox="1"/>
          <p:nvPr/>
        </p:nvSpPr>
        <p:spPr>
          <a:xfrm>
            <a:off x="6868650" y="2730300"/>
            <a:ext cx="18132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Содержательные книги и живое общение
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Внимательное чтение и глубокие разговоры способствуют развитию критического мышления, эмпатии и полноценной социализации ребёнка вне цифровой среды.
</a:t>
            </a:r>
            <a:endParaRPr lang="en-US" sz="1000" dirty="0"/>
          </a:p>
        </p:txBody>
      </p:sp>
      <p:sp>
        <p:nvSpPr>
          <p:cNvPr id="17" name="Text 4"/>
          <p:cNvSpPr txBox="1"/>
          <p:nvPr/>
        </p:nvSpPr>
        <p:spPr>
          <a:xfrm>
            <a:off x="2620650" y="2730300"/>
            <a:ext cx="18132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Режим и дни без экрана
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Чётко регламентированное время использования гаджетов и полное воздержание в отдельные дни помогают снизить нагрузку на нервную систему и формируют здоровые привычки.
</a:t>
            </a:r>
            <a:endParaRPr lang="en-US" sz="1000" dirty="0"/>
          </a:p>
        </p:txBody>
      </p:sp>
      <p:sp>
        <p:nvSpPr>
          <p:cNvPr id="18" name="Text 5"/>
          <p:cNvSpPr txBox="1"/>
          <p:nvPr/>
        </p:nvSpPr>
        <p:spPr>
          <a:xfrm>
            <a:off x="4744650" y="2730300"/>
            <a:ext cx="1813200" cy="168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Ручной труд и творчество
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Ремёсленный и творческий процесс руками развивает моторику, концентрацию и внутреннюю мотивацию, компенсируя поверхностное потребление цифрового контента.
</a:t>
            </a:r>
            <a:endParaRPr lang="en-US" sz="1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9" y="264319"/>
            <a:ext cx="472916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1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731241"/>
            <a:ext cx="4791900" cy="1670118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00" y="373500"/>
            <a:ext cx="8424000" cy="58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53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Три природы: естественная, технологическая, цифровая
</a:t>
            </a:r>
            <a:endParaRPr lang="en-US" sz="2538" dirty="0"/>
          </a:p>
        </p:txBody>
      </p:sp>
      <p:sp>
        <p:nvSpPr>
          <p:cNvPr id="7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5504102" y="1498146"/>
            <a:ext cx="3279898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43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трёх сфер, влияющих на человека: естественная природа связана с трудом и стихиями, технологическая — с комфортом и инструментами, цифровая — с быстрыми сигналами и мгновенной обратной связью.
</a:t>
            </a:r>
            <a:endParaRPr lang="en-US" sz="1343" dirty="0"/>
          </a:p>
        </p:txBody>
      </p:sp>
      <p:sp>
        <p:nvSpPr>
          <p:cNvPr id="9" name="Text 3"/>
          <p:cNvSpPr txBox="1"/>
          <p:nvPr/>
        </p:nvSpPr>
        <p:spPr>
          <a:xfrm>
            <a:off x="5504102" y="3022398"/>
            <a:ext cx="3109200" cy="1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Цифровая природа влияет напрямую на мозг, минуя механизмы адаптации, что вызывает особые психофизиологические изменения.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360000" y="4047325"/>
            <a:ext cx="4816500" cy="342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Анцыборов А., 2019
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20" y="0"/>
            <a:ext cx="5217026" cy="5136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9353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08" y="408177"/>
            <a:ext cx="4402811" cy="431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9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6" y="111137"/>
            <a:ext cx="7800327" cy="4918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8253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42" y="4511040"/>
            <a:ext cx="3009937" cy="445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405" y="1076960"/>
            <a:ext cx="533474" cy="3434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4174" cy="3023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245" y="156661"/>
            <a:ext cx="5781508" cy="1276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26" y="1589850"/>
            <a:ext cx="3833225" cy="3366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2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41" y="933208"/>
            <a:ext cx="3705359" cy="363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0"/>
          <p:cNvSpPr txBox="1"/>
          <p:nvPr/>
        </p:nvSpPr>
        <p:spPr>
          <a:xfrm>
            <a:off x="360000" y="393819"/>
            <a:ext cx="8424000" cy="58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538" b="1" dirty="0" smtClean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СПАСИБО ЗА ВНИМАНИЕ!</a:t>
            </a:r>
            <a:r>
              <a:rPr lang="en-US" sz="2538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53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943368"/>
            <a:ext cx="4603395" cy="3635503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1570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 txBox="1"/>
          <p:nvPr/>
        </p:nvSpPr>
        <p:spPr>
          <a:xfrm>
            <a:off x="360000" y="2211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Поколение цифровых аборигенов
</a:t>
            </a:r>
            <a:endParaRPr lang="en-US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65" y="803780"/>
            <a:ext cx="7355775" cy="41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2" descr="Слайд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0" y="172998"/>
            <a:ext cx="8838950" cy="4825722"/>
          </a:xfrm>
          <a:prstGeom prst="rect">
            <a:avLst/>
          </a:prstGeom>
          <a:noFill/>
          <a:ln>
            <a:noFill/>
          </a:ln>
          <a:effectLst>
            <a:glow>
              <a:schemeClr val="tx2"/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2075900" y="252118"/>
            <a:ext cx="6708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Особенности мозга ребенка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</a:t>
            </a: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самоконтроля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Giedd, 2004)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571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мозговые системы, отвечающие за самоконтроль, полностью формируются лишь к 20-25 годам.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6295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 незрелость делает детей уязвимыми перед цифровым воздействием и затрудняет самостоятельную регуляцию поведения.
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3433275" y="1914533"/>
            <a:ext cx="2289300" cy="22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 подростков преобладают импульсивные реакции при отсутствии зрелых тормозных механизмов мозга.
</a:t>
            </a:r>
            <a:endParaRPr lang="en-US" sz="1400" dirty="0"/>
          </a:p>
        </p:txBody>
      </p:sp>
      <p:sp>
        <p:nvSpPr>
          <p:cNvPr id="10" name="Text 4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1539061"/>
            <a:ext cx="4170600" cy="2838778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00" y="373500"/>
            <a:ext cx="8424000" cy="97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цифровой среды на формирование личности детей
</a:t>
            </a:r>
            <a:endParaRPr lang="en-US" sz="3200" dirty="0"/>
          </a:p>
        </p:txBody>
      </p:sp>
      <p:sp>
        <p:nvSpPr>
          <p:cNvPr id="7" name="Text 1"/>
          <p:cNvSpPr txBox="1"/>
          <p:nvPr/>
        </p:nvSpPr>
        <p:spPr>
          <a:xfrm>
            <a:off x="4806000" y="1798800"/>
            <a:ext cx="3785400" cy="234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Алгоритмы знают ребенка глубже, чем взрослые, формируя мышление и ценности. Цель — понять изменения детского мозга и найти пути противодействия цифровому влиянию.
</a:t>
            </a:r>
            <a:endParaRPr lang="en-US" sz="1400" dirty="0"/>
          </a:p>
        </p:txBody>
      </p:sp>
      <p:sp>
        <p:nvSpPr>
          <p:cNvPr id="8" name="Text 2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8021800" y="4650300"/>
            <a:ext cx="1122300" cy="28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471" y="4639384"/>
            <a:ext cx="1638529" cy="4101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2" y="928458"/>
            <a:ext cx="8211696" cy="328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160"/>
          </a:xfrm>
          <a:prstGeom prst="rect">
            <a:avLst/>
          </a:prstGeom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6" y="192783"/>
            <a:ext cx="8179988" cy="475059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797</Words>
  <Application>Microsoft Office PowerPoint</Application>
  <PresentationFormat>Экран (16:9)</PresentationFormat>
  <Paragraphs>99</Paragraphs>
  <Slides>35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Антон Лукаш</cp:lastModifiedBy>
  <cp:revision>11</cp:revision>
  <dcterms:created xsi:type="dcterms:W3CDTF">2026-02-21T09:05:33Z</dcterms:created>
  <dcterms:modified xsi:type="dcterms:W3CDTF">2026-03-16T08:05:22Z</dcterms:modified>
</cp:coreProperties>
</file>