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39"/>
  </p:notesMasterIdLst>
  <p:handoutMasterIdLst>
    <p:handoutMasterId r:id="rId40"/>
  </p:handoutMasterIdLst>
  <p:sldIdLst>
    <p:sldId id="428" r:id="rId2"/>
    <p:sldId id="336" r:id="rId3"/>
    <p:sldId id="489" r:id="rId4"/>
    <p:sldId id="478" r:id="rId5"/>
    <p:sldId id="432" r:id="rId6"/>
    <p:sldId id="481" r:id="rId7"/>
    <p:sldId id="470" r:id="rId8"/>
    <p:sldId id="468" r:id="rId9"/>
    <p:sldId id="496" r:id="rId10"/>
    <p:sldId id="499" r:id="rId11"/>
    <p:sldId id="498" r:id="rId12"/>
    <p:sldId id="483" r:id="rId13"/>
    <p:sldId id="469" r:id="rId14"/>
    <p:sldId id="488" r:id="rId15"/>
    <p:sldId id="504" r:id="rId16"/>
    <p:sldId id="506" r:id="rId17"/>
    <p:sldId id="509" r:id="rId18"/>
    <p:sldId id="510" r:id="rId19"/>
    <p:sldId id="507" r:id="rId20"/>
    <p:sldId id="455" r:id="rId21"/>
    <p:sldId id="514" r:id="rId22"/>
    <p:sldId id="516" r:id="rId23"/>
    <p:sldId id="517" r:id="rId24"/>
    <p:sldId id="518" r:id="rId25"/>
    <p:sldId id="519" r:id="rId26"/>
    <p:sldId id="531" r:id="rId27"/>
    <p:sldId id="520" r:id="rId28"/>
    <p:sldId id="521" r:id="rId29"/>
    <p:sldId id="522" r:id="rId30"/>
    <p:sldId id="523" r:id="rId31"/>
    <p:sldId id="524" r:id="rId32"/>
    <p:sldId id="525" r:id="rId33"/>
    <p:sldId id="526" r:id="rId34"/>
    <p:sldId id="527" r:id="rId35"/>
    <p:sldId id="528" r:id="rId36"/>
    <p:sldId id="529" r:id="rId37"/>
    <p:sldId id="530" r:id="rId38"/>
  </p:sldIdLst>
  <p:sldSz cx="9144000" cy="5143500" type="screen16x9"/>
  <p:notesSz cx="6616700" cy="9677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ACF21E8-225D-4CAD-A5F6-1261C783174D}">
          <p14:sldIdLst>
            <p14:sldId id="428"/>
            <p14:sldId id="336"/>
            <p14:sldId id="489"/>
            <p14:sldId id="478"/>
            <p14:sldId id="432"/>
            <p14:sldId id="481"/>
            <p14:sldId id="470"/>
            <p14:sldId id="468"/>
            <p14:sldId id="496"/>
            <p14:sldId id="499"/>
            <p14:sldId id="498"/>
            <p14:sldId id="483"/>
            <p14:sldId id="469"/>
            <p14:sldId id="488"/>
            <p14:sldId id="504"/>
            <p14:sldId id="506"/>
            <p14:sldId id="509"/>
            <p14:sldId id="510"/>
            <p14:sldId id="507"/>
            <p14:sldId id="455"/>
            <p14:sldId id="514"/>
            <p14:sldId id="516"/>
            <p14:sldId id="517"/>
            <p14:sldId id="518"/>
            <p14:sldId id="519"/>
            <p14:sldId id="531"/>
            <p14:sldId id="520"/>
            <p14:sldId id="521"/>
            <p14:sldId id="522"/>
            <p14:sldId id="523"/>
            <p14:sldId id="524"/>
            <p14:sldId id="525"/>
            <p14:sldId id="526"/>
            <p14:sldId id="527"/>
            <p14:sldId id="528"/>
            <p14:sldId id="529"/>
            <p14:sldId id="530"/>
          </p14:sldIdLst>
        </p14:section>
        <p14:section name="Раздел без заголовка" id="{4B425D38-F9EA-451C-94F8-314ADC08218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484" userDrawn="1">
          <p15:clr>
            <a:srgbClr val="A4A3A4"/>
          </p15:clr>
        </p15:guide>
        <p15:guide id="2" orient="horz" pos="1847">
          <p15:clr>
            <a:srgbClr val="A4A3A4"/>
          </p15:clr>
        </p15:guide>
        <p15:guide id="3" orient="horz" pos="894" userDrawn="1">
          <p15:clr>
            <a:srgbClr val="A4A3A4"/>
          </p15:clr>
        </p15:guide>
        <p15:guide id="4" orient="horz" pos="1938">
          <p15:clr>
            <a:srgbClr val="A4A3A4"/>
          </p15:clr>
        </p15:guide>
        <p15:guide id="5" pos="1927" userDrawn="1">
          <p15:clr>
            <a:srgbClr val="A4A3A4"/>
          </p15:clr>
        </p15:guide>
        <p15:guide id="6" pos="5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B84"/>
    <a:srgbClr val="4F7ADB"/>
    <a:srgbClr val="00CC66"/>
    <a:srgbClr val="02ACE8"/>
    <a:srgbClr val="194CA7"/>
    <a:srgbClr val="E50083"/>
    <a:srgbClr val="0078A8"/>
    <a:srgbClr val="4A81E4"/>
    <a:srgbClr val="414A54"/>
    <a:srgbClr val="00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94434" autoAdjust="0"/>
  </p:normalViewPr>
  <p:slideViewPr>
    <p:cSldViewPr snapToObjects="1">
      <p:cViewPr varScale="1">
        <p:scale>
          <a:sx n="93" d="100"/>
          <a:sy n="93" d="100"/>
        </p:scale>
        <p:origin x="462" y="90"/>
      </p:cViewPr>
      <p:guideLst>
        <p:guide orient="horz" pos="1484"/>
        <p:guide orient="horz" pos="1847"/>
        <p:guide orient="horz" pos="894"/>
        <p:guide orient="horz" pos="1938"/>
        <p:guide pos="1927"/>
        <p:guide pos="5544"/>
      </p:guideLst>
    </p:cSldViewPr>
  </p:slideViewPr>
  <p:outlineViewPr>
    <p:cViewPr>
      <p:scale>
        <a:sx n="33" d="100"/>
        <a:sy n="33" d="100"/>
      </p:scale>
      <p:origin x="0" y="-1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C49798-F8EC-401A-9B72-EFE14D56B264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AF33D2E2-B6E9-48EC-BCFA-0152B9C0414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ОГЭ - математика, русский язык  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+2 предмета по выбору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75C1F5-417A-4A7F-9668-8EB52FF9A5CC}" type="parTrans" cxnId="{BA2B6AD9-B636-413D-9411-D7E35F081219}">
      <dgm:prSet/>
      <dgm:spPr/>
      <dgm:t>
        <a:bodyPr/>
        <a:lstStyle/>
        <a:p>
          <a:endParaRPr lang="ru-RU"/>
        </a:p>
      </dgm:t>
    </dgm:pt>
    <dgm:pt modelId="{24D49F12-F2C0-4C5B-A12E-EFECBCBB5EE9}" type="sibTrans" cxnId="{BA2B6AD9-B636-413D-9411-D7E35F081219}">
      <dgm:prSet/>
      <dgm:spPr/>
      <dgm:t>
        <a:bodyPr/>
        <a:lstStyle/>
        <a:p>
          <a:endParaRPr lang="ru-RU"/>
        </a:p>
      </dgm:t>
    </dgm:pt>
    <dgm:pt modelId="{37CCDFD4-8011-4C34-84DC-9CD51DF905CD}" type="pres">
      <dgm:prSet presAssocID="{79C49798-F8EC-401A-9B72-EFE14D56B264}" presName="CompostProcess" presStyleCnt="0">
        <dgm:presLayoutVars>
          <dgm:dir/>
          <dgm:resizeHandles val="exact"/>
        </dgm:presLayoutVars>
      </dgm:prSet>
      <dgm:spPr/>
    </dgm:pt>
    <dgm:pt modelId="{0ACFFD27-E787-4D88-AD21-0A9341107F10}" type="pres">
      <dgm:prSet presAssocID="{79C49798-F8EC-401A-9B72-EFE14D56B264}" presName="arrow" presStyleLbl="bgShp" presStyleIdx="0" presStyleCnt="1" custLinFactNeighborX="297" custLinFactNeighborY="-744"/>
      <dgm:spPr/>
    </dgm:pt>
    <dgm:pt modelId="{1E809BCC-3A6E-44A1-AC94-9F548A9410F5}" type="pres">
      <dgm:prSet presAssocID="{79C49798-F8EC-401A-9B72-EFE14D56B264}" presName="linearProcess" presStyleCnt="0"/>
      <dgm:spPr/>
    </dgm:pt>
    <dgm:pt modelId="{03262375-66FA-4A5A-A79E-AB75AC839676}" type="pres">
      <dgm:prSet presAssocID="{AF33D2E2-B6E9-48EC-BCFA-0152B9C0414C}" presName="textNode" presStyleLbl="node1" presStyleIdx="0" presStyleCnt="1" custScaleY="88387" custLinFactNeighborY="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2B6AD9-B636-413D-9411-D7E35F081219}" srcId="{79C49798-F8EC-401A-9B72-EFE14D56B264}" destId="{AF33D2E2-B6E9-48EC-BCFA-0152B9C0414C}" srcOrd="0" destOrd="0" parTransId="{2E75C1F5-417A-4A7F-9668-8EB52FF9A5CC}" sibTransId="{24D49F12-F2C0-4C5B-A12E-EFECBCBB5EE9}"/>
    <dgm:cxn modelId="{93AFEC6D-F4C1-4AE1-BDD8-BC10DC0216E5}" type="presOf" srcId="{79C49798-F8EC-401A-9B72-EFE14D56B264}" destId="{37CCDFD4-8011-4C34-84DC-9CD51DF905CD}" srcOrd="0" destOrd="0" presId="urn:microsoft.com/office/officeart/2005/8/layout/hProcess9"/>
    <dgm:cxn modelId="{0150A519-03EC-482B-98B0-36C2302B97C6}" type="presOf" srcId="{AF33D2E2-B6E9-48EC-BCFA-0152B9C0414C}" destId="{03262375-66FA-4A5A-A79E-AB75AC839676}" srcOrd="0" destOrd="0" presId="urn:microsoft.com/office/officeart/2005/8/layout/hProcess9"/>
    <dgm:cxn modelId="{33A86B92-0F12-4D2F-80FE-687FF688AC6C}" type="presParOf" srcId="{37CCDFD4-8011-4C34-84DC-9CD51DF905CD}" destId="{0ACFFD27-E787-4D88-AD21-0A9341107F10}" srcOrd="0" destOrd="0" presId="urn:microsoft.com/office/officeart/2005/8/layout/hProcess9"/>
    <dgm:cxn modelId="{814DA6DE-501C-4FAC-ABB7-F6BD07D55AC4}" type="presParOf" srcId="{37CCDFD4-8011-4C34-84DC-9CD51DF905CD}" destId="{1E809BCC-3A6E-44A1-AC94-9F548A9410F5}" srcOrd="1" destOrd="0" presId="urn:microsoft.com/office/officeart/2005/8/layout/hProcess9"/>
    <dgm:cxn modelId="{01FDBCD1-2A31-40DC-92EA-F5252987D9AC}" type="presParOf" srcId="{1E809BCC-3A6E-44A1-AC94-9F548A9410F5}" destId="{03262375-66FA-4A5A-A79E-AB75AC839676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FFD27-E787-4D88-AD21-0A9341107F10}">
      <dsp:nvSpPr>
        <dsp:cNvPr id="0" name=""/>
        <dsp:cNvSpPr/>
      </dsp:nvSpPr>
      <dsp:spPr>
        <a:xfrm>
          <a:off x="413096" y="0"/>
          <a:ext cx="4529303" cy="367745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3262375-66FA-4A5A-A79E-AB75AC839676}">
      <dsp:nvSpPr>
        <dsp:cNvPr id="0" name=""/>
        <dsp:cNvSpPr/>
      </dsp:nvSpPr>
      <dsp:spPr>
        <a:xfrm>
          <a:off x="0" y="1198739"/>
          <a:ext cx="5328591" cy="1300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  <a:satMod val="1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ОГЭ - математика, русский язык 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+2 предмета по выбору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468" y="1262207"/>
        <a:ext cx="5201655" cy="1173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47932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2C7F6-92CC-4B1B-9595-A21F162E8585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47932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E26E8-903C-456C-8EE2-544CDD43D1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83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47932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5D1EF-77EA-4749-BAB3-C7292E4C7162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25488"/>
            <a:ext cx="6451600" cy="3629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1670" y="4596765"/>
            <a:ext cx="5293360" cy="4354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47932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B4A9-BDB9-4DC5-BE7E-756D0329E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98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4B4A9-BDB9-4DC5-BE7E-756D0329E39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932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6080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5114e7b927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5114e7b927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0412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ru-RU" altLang="ru-RU" dirty="0"/>
              <a:t>Школа не может подготовить</a:t>
            </a:r>
            <a:r>
              <a:rPr lang="ru-RU" altLang="ru-RU" baseline="0" dirty="0"/>
              <a:t> выпускника к экзамену против его желания и без его участия!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74A97D-04DC-4F28-8957-491A914940F2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844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2125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20847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8068" name="Номер слайда 3"/>
          <p:cNvSpPr txBox="1">
            <a:spLocks noGrp="1"/>
          </p:cNvSpPr>
          <p:nvPr/>
        </p:nvSpPr>
        <p:spPr bwMode="auto">
          <a:xfrm>
            <a:off x="3884613" y="9447213"/>
            <a:ext cx="29718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0" tIns="45935" rIns="91870" bIns="45935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662F59E-B1A7-4640-BBF3-D4B55548BB10}" type="slidenum">
              <a:rPr lang="ru-RU" altLang="ru-RU" sz="1200" smtClean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 altLang="ru-RU" sz="120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515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33714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72807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7545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6840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4B4A9-BDB9-4DC5-BE7E-756D0329E39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1268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70437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80417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04304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7546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4B4A9-BDB9-4DC5-BE7E-756D0329E39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863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4B4A9-BDB9-4DC5-BE7E-756D0329E39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147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550" y="725488"/>
            <a:ext cx="6451600" cy="362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ea typeface="ＭＳ Ｐゴシック" pitchFamily="34" charset="-128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5302AB-7A08-440A-8DD5-DB23102E2357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2461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550" y="725488"/>
            <a:ext cx="6451600" cy="362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ea typeface="ＭＳ Ｐゴシック" pitchFamily="34" charset="-128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5302AB-7A08-440A-8DD5-DB23102E2357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2257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550" y="725488"/>
            <a:ext cx="6451600" cy="362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8D570C-A26A-48BC-99ED-927CB009A2F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6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Итоговое собеседование направлено на проверку коммуникативной компетенции обучающихся IX классов — умения создавать монологические высказывания на разные темы, принимать участие в диалоге, выразительно читать текст вслух, пересказывать текст с привлечением дополнительной информации.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4B4A9-BDB9-4DC5-BE7E-756D0329E39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11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5114e7b927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5114e7b927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5222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514350"/>
            <a:ext cx="6000750" cy="222885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2882900"/>
            <a:ext cx="4800600" cy="1460500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8A37E0-B82D-449F-BF9C-FE0CF28D43C2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CF38-1FA7-4FAC-960E-0A0D71081D8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6350"/>
            <a:ext cx="2857500" cy="2857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68659"/>
            <a:ext cx="4560491" cy="4560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171450"/>
            <a:ext cx="3714750" cy="37147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24209"/>
            <a:ext cx="3639742" cy="36397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457201"/>
            <a:ext cx="3257549" cy="32575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75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400050"/>
            <a:ext cx="8114109" cy="23431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2882900"/>
            <a:ext cx="6228158" cy="3429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ED784C-94E0-47FE-BAC8-B8236C50A1A8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3E70-1525-4268-9E77-8C86701F9B4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22852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086100"/>
            <a:ext cx="6401991" cy="14097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ED784C-94E0-47FE-BAC8-B8236C50A1A8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3E70-1525-4268-9E77-8C86701F9B4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682700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514350"/>
            <a:ext cx="6858001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2571750"/>
            <a:ext cx="6400800" cy="28575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225801"/>
            <a:ext cx="6400800" cy="1263649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ED784C-94E0-47FE-BAC8-B8236C50A1A8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3E70-1525-4268-9E77-8C86701F9B41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708946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571750"/>
            <a:ext cx="6400800" cy="127305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3849736"/>
            <a:ext cx="6401993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ED784C-94E0-47FE-BAC8-B8236C50A1A8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3E70-1525-4268-9E77-8C86701F9B4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148033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14350"/>
            <a:ext cx="6858000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0"/>
            <a:ext cx="6400801" cy="7874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733800"/>
            <a:ext cx="6400801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ED784C-94E0-47FE-BAC8-B8236C50A1A8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3E70-1525-4268-9E77-8C86701F9B41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TextBox 10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67007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1"/>
            <a:ext cx="6400800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575049"/>
            <a:ext cx="6400801" cy="9207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ED784C-94E0-47FE-BAC8-B8236C50A1A8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3E70-1525-4268-9E77-8C86701F9B4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603847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540A06-3656-4F7F-9D98-5E5C42425703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5DE0-142E-4E85-AE1D-94582876C8D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1901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514350"/>
            <a:ext cx="1543050" cy="3429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514350"/>
            <a:ext cx="5867400" cy="398145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D7FD90-B023-47EB-B2EF-49450C50BCEB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2A1F-7830-4BDA-8090-6673984DDD4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6922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Z:\Projects\!MINOBR\Презентация 16х9 департамент\Background\ДО_Presentation_16x9-05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-1523"/>
            <a:ext cx="9138582" cy="514502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 userDrawn="1"/>
        </p:nvSpPr>
        <p:spPr>
          <a:xfrm>
            <a:off x="0" y="714362"/>
            <a:ext cx="9144000" cy="2571768"/>
          </a:xfrm>
          <a:prstGeom prst="rect">
            <a:avLst/>
          </a:prstGeom>
          <a:solidFill>
            <a:srgbClr val="4A81E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571472" y="714362"/>
            <a:ext cx="1038226" cy="328614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09904" y="4786328"/>
            <a:ext cx="2133600" cy="273844"/>
          </a:xfrm>
        </p:spPr>
        <p:txBody>
          <a:bodyPr/>
          <a:lstStyle/>
          <a:p>
            <a:fld id="{575B1753-BCE6-4B08-BB6E-16EF51597E12}" type="datetime1">
              <a:rPr lang="ru-RU" smtClean="0"/>
              <a:pPr/>
              <a:t>21.01.2024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03550" y="-18"/>
            <a:ext cx="3640152" cy="693438"/>
          </a:xfrm>
        </p:spPr>
        <p:txBody>
          <a:bodyPr/>
          <a:lstStyle/>
          <a:p>
            <a:r>
              <a:rPr lang="ru-RU" dirty="0"/>
              <a:t>ОБРАЗЕЦ КОЛОНТИТУЛА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869656"/>
            <a:ext cx="2233642" cy="273844"/>
          </a:xfrm>
        </p:spPr>
        <p:txBody>
          <a:bodyPr/>
          <a:lstStyle/>
          <a:p>
            <a:fld id="{C298679E-82F6-4E54-AA78-2A3A47ECD14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3" descr="Z:\Elements\Logo\Gerby\Moscow\g14_moscow_colorVolume_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995" y="857238"/>
            <a:ext cx="621440" cy="739514"/>
          </a:xfrm>
          <a:prstGeom prst="rect">
            <a:avLst/>
          </a:prstGeom>
          <a:noFill/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0995" y="1753703"/>
            <a:ext cx="635058" cy="101906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 userDrawn="1"/>
        </p:nvSpPr>
        <p:spPr>
          <a:xfrm>
            <a:off x="0" y="3286130"/>
            <a:ext cx="9144000" cy="346718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003550" y="857238"/>
            <a:ext cx="4714908" cy="2433651"/>
          </a:xfrm>
        </p:spPr>
        <p:txBody>
          <a:bodyPr anchor="b"/>
          <a:lstStyle>
            <a:lvl1pPr algn="l">
              <a:lnSpc>
                <a:spcPts val="4200"/>
              </a:lnSpc>
              <a:tabLst/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cxnSp>
        <p:nvCxnSpPr>
          <p:cNvPr id="17" name="Прямая соединительная линия 16"/>
          <p:cNvCxnSpPr/>
          <p:nvPr userDrawn="1"/>
        </p:nvCxnSpPr>
        <p:spPr>
          <a:xfrm>
            <a:off x="-36512" y="675062"/>
            <a:ext cx="9180512" cy="0"/>
          </a:xfrm>
          <a:prstGeom prst="line">
            <a:avLst/>
          </a:prstGeom>
          <a:ln w="38100" cmpd="sng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Нижний колонтитул 4"/>
          <p:cNvSpPr txBox="1">
            <a:spLocks/>
          </p:cNvSpPr>
          <p:nvPr userDrawn="1"/>
        </p:nvSpPr>
        <p:spPr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129090, г.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Москва, 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ул.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Большая Спасская,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д.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15, стр.</a:t>
            </a:r>
            <a:r>
              <a:rPr lang="en-US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ru-RU" sz="90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rPr>
              <a:t>1, 4</a:t>
            </a:r>
            <a:endParaRPr lang="en-US" sz="900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www.dogm.mos.ru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8E90A6-6666-44F9-94E1-F52821E9D4B7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C288-2C15-45DE-882E-160EA34E3F1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497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1504950"/>
            <a:ext cx="6400801" cy="17112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371850"/>
            <a:ext cx="6400800" cy="11239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05F422-E6A7-439F-A824-EEF54DD94BFD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EF4FB-4C49-4B28-BB1F-A42564CC5C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26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514351"/>
            <a:ext cx="3703241" cy="271145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514351"/>
            <a:ext cx="3700859" cy="271145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A4FF6A-E2EB-4907-BC21-788161871314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AE36-A3E5-4BE6-B5CF-BC88A7C7B8B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955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514350"/>
            <a:ext cx="3487340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952897"/>
            <a:ext cx="3703241" cy="227290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514350"/>
            <a:ext cx="349885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946546"/>
            <a:ext cx="3696891" cy="227290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61ED4-1D5C-488F-B268-9D689F743771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6185-0CBC-4DAF-AAAB-6CB0762D309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57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E704D7-1E28-473D-99EA-E94A5C24B5C6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FD52-8952-4FD3-9818-2086EFF19B8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3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FD3246-3106-4FCC-8F94-349A6B969AA1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05FD-A133-4225-A439-7D824B3CAD7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370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514350"/>
            <a:ext cx="2743200" cy="10287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514350"/>
            <a:ext cx="4457701" cy="398145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1657350"/>
            <a:ext cx="2743200" cy="15684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B9121-08AE-4FD4-995B-52746093360C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6CCC-28E4-49A4-AC76-1C8531C4E8D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793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085850"/>
            <a:ext cx="4514850" cy="85725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685800"/>
            <a:ext cx="2460731" cy="3429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082800"/>
            <a:ext cx="4516041" cy="15367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5DC493-1F5F-4E9F-A6B8-334C055E19FC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4F35-E50B-46FD-86C7-180B9A20CD8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562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222500"/>
            <a:ext cx="2236394" cy="2406650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14351"/>
            <a:ext cx="6400800" cy="271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BED784C-94E0-47FE-BAC8-B8236C50A1A8}" type="datetime1">
              <a:rPr lang="ru-RU" smtClean="0"/>
              <a:pPr>
                <a:defRPr/>
              </a:pPr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0D53E70-1525-4268-9E77-8C86701F9B4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79697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  <p:sldLayoutId id="2147483679" r:id="rId18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fipi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hyperlink" Target="https://edsoo.ru/Normativnie_dokumenti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43608" y="508372"/>
            <a:ext cx="7128792" cy="271145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 2024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Порядком проведения ГИА-9.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87645" y="2835979"/>
            <a:ext cx="1872208" cy="169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4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313393"/>
            <a:ext cx="90010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endParaRPr lang="ru-RU" sz="2400" b="1" cap="all" spc="-100" dirty="0">
              <a:solidFill>
                <a:srgbClr val="00A6EB"/>
              </a:solidFill>
              <a:latin typeface="Trebuchet MS" pitchFamily="34" charset="0"/>
              <a:cs typeface="Lath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75058"/>
            <a:ext cx="8928992" cy="4295516"/>
          </a:xfr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8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Основной период: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21 мая – </a:t>
            </a:r>
            <a:r>
              <a:rPr lang="ru-RU" sz="2400" b="1" dirty="0" smtClean="0">
                <a:solidFill>
                  <a:srgbClr val="143B84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иностранный язык (письменно)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22 мая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иностранный язык (устно)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27 мая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биология, информатика, обществознание, химия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30 мая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география, история, химия, физика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июня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русский язык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июня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математика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11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июня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информатика, обществознание, география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14 июня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биология, информатика, литература, физика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24 июня – 2 июля – резервные дни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Дополнительный период: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– 13 сентября 2024 г.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18 – 24 сентября – резервные дни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566"/>
            <a:ext cx="856895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ГИА-2024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9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313393"/>
            <a:ext cx="90010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endParaRPr lang="ru-RU" sz="2400" b="1" cap="all" spc="-100" dirty="0">
              <a:solidFill>
                <a:srgbClr val="00A6EB"/>
              </a:solidFill>
              <a:latin typeface="Trebuchet MS" pitchFamily="34" charset="0"/>
              <a:cs typeface="Lath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9582"/>
            <a:ext cx="8928992" cy="3942492"/>
          </a:xfr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Математика, русский язык, литература – 3 часа 55 минут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(235 минут)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Физика, обществознание, история, химия – 3 часа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(180 минут)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Информатика, география, биология – 2 часа 30 минут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(150 минут)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Английский язык: - письменная часть – 2 часа (120 минут)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 - говорение – 15 минут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6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13392"/>
            <a:ext cx="76328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экзаменов: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36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043608" y="51471"/>
            <a:ext cx="6250532" cy="1080120"/>
          </a:xfrm>
        </p:spPr>
        <p:txBody>
          <a:bodyPr>
            <a:noAutofit/>
          </a:bodyPr>
          <a:lstStyle/>
          <a:p>
            <a:r>
              <a:rPr lang="ru-RU" altLang="ru-RU" sz="3200" b="1" cap="all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2800" b="1" cap="all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ттестат об основном общем образовании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805026"/>
              </p:ext>
            </p:extLst>
          </p:nvPr>
        </p:nvGraphicFramePr>
        <p:xfrm>
          <a:off x="150349" y="1131591"/>
          <a:ext cx="5328592" cy="3677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539630" y="1261289"/>
            <a:ext cx="350902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язык: 15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 (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 менее 2 баллов из 8 получено за выполнение заданий по геометрии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16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язык: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75227" y="964557"/>
            <a:ext cx="2548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Минимальные баллы: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50348" y="4007130"/>
            <a:ext cx="4349643" cy="919057"/>
          </a:xfrm>
          <a:prstGeom prst="wedgeRoundRectCallout">
            <a:avLst>
              <a:gd name="adj1" fmla="val -21327"/>
              <a:gd name="adj2" fmla="val -993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Перевод баллов в оценку: для каждого предмета – своя шкала перевода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10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54162"/>
            <a:ext cx="83952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для подготовки к ГИА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1707654"/>
            <a:ext cx="23042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2"/>
              </a:rPr>
              <a:t>https://fipi.ru</a:t>
            </a:r>
            <a:r>
              <a:rPr lang="en-US" sz="2400" dirty="0" smtClean="0">
                <a:hlinkClick r:id="rId2"/>
              </a:rPr>
              <a:t>/</a:t>
            </a:r>
            <a:endParaRPr lang="ru-RU" sz="2400" dirty="0" smtClean="0"/>
          </a:p>
          <a:p>
            <a:pPr algn="ctr"/>
            <a:endParaRPr lang="ru-RU" sz="2400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01" y="915566"/>
            <a:ext cx="6483206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139702"/>
            <a:ext cx="1447255" cy="8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4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679E-82F6-4E54-AA78-2A3A47ECD14E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2D31EA20-67C3-4992-B0EE-2E4922FFF3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39" t="12200" r="16926" b="5201"/>
          <a:stretch/>
        </p:blipFill>
        <p:spPr>
          <a:xfrm>
            <a:off x="2184029" y="88068"/>
            <a:ext cx="6959971" cy="4831039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CED37AB-B6A3-4038-BE86-6DA58CFC5265}"/>
              </a:ext>
            </a:extLst>
          </p:cNvPr>
          <p:cNvSpPr/>
          <p:nvPr/>
        </p:nvSpPr>
        <p:spPr>
          <a:xfrm>
            <a:off x="-19367" y="1587652"/>
            <a:ext cx="289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для подготовки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ГИА</a:t>
            </a:r>
          </a:p>
          <a:p>
            <a:pPr>
              <a:defRPr/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18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323528" y="124650"/>
            <a:ext cx="8640960" cy="862924"/>
          </a:xfrm>
        </p:spPr>
        <p:txBody>
          <a:bodyPr>
            <a:noAutofit/>
          </a:bodyPr>
          <a:lstStyle/>
          <a:p>
            <a:r>
              <a:rPr lang="ru-RU" altLang="ru-RU" sz="3600" b="1" cap="all" spc="-1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Ресурсы для подготовки к ОГЭ:</a:t>
            </a:r>
            <a:endParaRPr lang="ru-RU" altLang="ru-RU" sz="3600" b="1" cap="all" spc="-1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768112"/>
              </p:ext>
            </p:extLst>
          </p:nvPr>
        </p:nvGraphicFramePr>
        <p:xfrm>
          <a:off x="3131840" y="2139703"/>
          <a:ext cx="3024336" cy="158417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6853"/>
                <a:gridCol w="504056"/>
                <a:gridCol w="792088"/>
                <a:gridCol w="648072"/>
                <a:gridCol w="648072"/>
                <a:gridCol w="165195"/>
              </a:tblGrid>
              <a:tr h="313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</a:tr>
              <a:tr h="6354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</a:tr>
              <a:tr h="6354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9582"/>
            <a:ext cx="6853237" cy="385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70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7614"/>
            <a:ext cx="6400800" cy="27114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«Порядок и организация индивидуального отбора при приеме в 10-е профильные классы в 2024-2026 </a:t>
            </a:r>
            <a:r>
              <a:rPr lang="ru-RU" sz="4000" b="1" dirty="0" err="1">
                <a:solidFill>
                  <a:schemeClr val="tx1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уч.г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.»</a:t>
            </a:r>
          </a:p>
          <a:p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79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ctrTitle"/>
          </p:nvPr>
        </p:nvSpPr>
        <p:spPr>
          <a:xfrm>
            <a:off x="269176" y="429768"/>
            <a:ext cx="8474775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rmAutofit/>
          </a:bodyPr>
          <a:lstStyle/>
          <a:p>
            <a:r>
              <a:rPr lang="ru-RU" sz="4000" b="1" dirty="0">
                <a:solidFill>
                  <a:schemeClr val="lt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От чего зависит выбор профиля?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41DBA02-AED1-BCDD-CD28-FFCA2E429362}"/>
              </a:ext>
            </a:extLst>
          </p:cNvPr>
          <p:cNvSpPr txBox="1"/>
          <p:nvPr/>
        </p:nvSpPr>
        <p:spPr>
          <a:xfrm>
            <a:off x="514350" y="1371600"/>
            <a:ext cx="780206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>
              <a:buClr>
                <a:srgbClr val="000000"/>
              </a:buClr>
            </a:pPr>
            <a:r>
              <a:rPr lang="ru-RU" sz="20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От профессиональных устремлений школьника и его планов на будущее: </a:t>
            </a:r>
          </a:p>
          <a:p>
            <a:pPr defTabSz="914378">
              <a:buClr>
                <a:srgbClr val="000000"/>
              </a:buClr>
            </a:pPr>
            <a:endParaRPr lang="ru-RU" sz="2000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892" indent="-342892" defTabSz="914378">
              <a:buClr>
                <a:srgbClr val="FFFFFF"/>
              </a:buClr>
              <a:buFont typeface="Courier New" panose="02070309020205020404" pitchFamily="49" charset="0"/>
              <a:buChar char="o"/>
            </a:pPr>
            <a:r>
              <a:rPr lang="ru-RU" sz="20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будет ли продолжать профильное изучение отдельных предметов в специализированном учебном заведении; </a:t>
            </a:r>
          </a:p>
          <a:p>
            <a:pPr marL="342892" indent="-342892" defTabSz="914378">
              <a:buClr>
                <a:srgbClr val="FFFFFF"/>
              </a:buClr>
              <a:buFont typeface="Courier New" panose="02070309020205020404" pitchFamily="49" charset="0"/>
              <a:buChar char="o"/>
            </a:pPr>
            <a:r>
              <a:rPr lang="ru-RU" sz="20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будет ли изучаемый предмет служить для него средством изучения другой предметной области; </a:t>
            </a:r>
          </a:p>
          <a:p>
            <a:pPr marL="342892" indent="-342892" defTabSz="914378">
              <a:buClr>
                <a:srgbClr val="FFFFFF"/>
              </a:buClr>
              <a:buFont typeface="Courier New" panose="02070309020205020404" pitchFamily="49" charset="0"/>
              <a:buChar char="o"/>
            </a:pPr>
            <a:r>
              <a:rPr lang="ru-RU" sz="20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собирается ли выпускник использовать знания в практической деятельности сразу после окончания школы. </a:t>
            </a:r>
          </a:p>
          <a:p>
            <a:pPr defTabSz="914378">
              <a:buClr>
                <a:srgbClr val="000000"/>
              </a:buClr>
            </a:pPr>
            <a:endParaRPr lang="ru-RU" sz="2400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defTabSz="914378">
              <a:buClr>
                <a:srgbClr val="000000"/>
              </a:buClr>
            </a:pPr>
            <a:endParaRPr lang="ru-RU" sz="2400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435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8;p16">
            <a:extLst>
              <a:ext uri="{FF2B5EF4-FFF2-40B4-BE49-F238E27FC236}">
                <a16:creationId xmlns:a16="http://schemas.microsoft.com/office/drawing/2014/main" xmlns="" id="{E9BE116C-A7BA-A327-D269-C17E09A95EF7}"/>
              </a:ext>
            </a:extLst>
          </p:cNvPr>
          <p:cNvSpPr txBox="1">
            <a:spLocks/>
          </p:cNvSpPr>
          <p:nvPr/>
        </p:nvSpPr>
        <p:spPr>
          <a:xfrm>
            <a:off x="6901" y="342900"/>
            <a:ext cx="9027415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378">
              <a:buClr>
                <a:srgbClr val="000000"/>
              </a:buClr>
            </a:pPr>
            <a:r>
              <a:rPr lang="ru-RU" sz="4000" b="1" kern="0" dirty="0">
                <a:solidFill>
                  <a:schemeClr val="tx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Структура профиля</a:t>
            </a:r>
          </a:p>
        </p:txBody>
      </p:sp>
      <p:pic>
        <p:nvPicPr>
          <p:cNvPr id="8" name="Shape 865">
            <a:extLst>
              <a:ext uri="{FF2B5EF4-FFF2-40B4-BE49-F238E27FC236}">
                <a16:creationId xmlns:a16="http://schemas.microsoft.com/office/drawing/2014/main" xmlns="" id="{AFE97A68-4F2A-840C-4F2A-9FBE3991CE97}"/>
              </a:ext>
            </a:extLst>
          </p:cNvPr>
          <p:cNvPicPr preferRelativeResize="0"/>
          <p:nvPr/>
        </p:nvPicPr>
        <p:blipFill rotWithShape="1">
          <a:blip r:embed="rId3"/>
          <a:srcRect l="2187" t="41239" r="34160" b="21356"/>
          <a:stretch/>
        </p:blipFill>
        <p:spPr>
          <a:xfrm>
            <a:off x="395536" y="1135500"/>
            <a:ext cx="7848872" cy="2893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866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683568" y="204096"/>
            <a:ext cx="8460433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rmAutofit/>
          </a:bodyPr>
          <a:lstStyle/>
          <a:p>
            <a:pPr algn="l"/>
            <a:r>
              <a:rPr lang="ru-RU" sz="2800" b="1" dirty="0">
                <a:solidFill>
                  <a:schemeClr val="lt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Профильное обучение в школе. Это что такое?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2410A90-65EB-0D00-3EC0-A14E7F2B1364}"/>
              </a:ext>
            </a:extLst>
          </p:cNvPr>
          <p:cNvSpPr txBox="1"/>
          <p:nvPr/>
        </p:nvSpPr>
        <p:spPr>
          <a:xfrm>
            <a:off x="467544" y="1250114"/>
            <a:ext cx="766814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>
              <a:buClr>
                <a:srgbClr val="000000"/>
              </a:buClr>
            </a:pPr>
            <a:r>
              <a:rPr lang="ru-RU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Г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лавная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цель</a:t>
            </a:r>
            <a:r>
              <a:rPr lang="ru-RU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профильного обучения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– </a:t>
            </a:r>
            <a:r>
              <a:rPr lang="en-US" sz="2000" b="1" kern="0" dirty="0" err="1">
                <a:solidFill>
                  <a:srgbClr val="FF0000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самоопределение</a:t>
            </a:r>
            <a:r>
              <a:rPr lang="ru-RU" sz="2000" b="1" kern="0" dirty="0">
                <a:solidFill>
                  <a:srgbClr val="FF0000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b="1" kern="0" dirty="0" err="1">
                <a:solidFill>
                  <a:srgbClr val="FF0000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учащихся</a:t>
            </a:r>
            <a:r>
              <a:rPr lang="ru-RU" sz="2000" b="1" kern="0" dirty="0">
                <a:solidFill>
                  <a:srgbClr val="FF0000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</a:p>
          <a:p>
            <a:pPr defTabSz="914378">
              <a:buClr>
                <a:srgbClr val="000000"/>
              </a:buClr>
            </a:pPr>
            <a:endParaRPr lang="ru-RU" sz="2000" b="1" kern="0" dirty="0">
              <a:solidFill>
                <a:srgbClr val="FFFFFF"/>
              </a:solidFill>
              <a:latin typeface="Calibri" panose="020F0502020204030204" pitchFamily="34" charset="0"/>
              <a:ea typeface="Tahoma"/>
              <a:cs typeface="Calibri" panose="020F0502020204030204" pitchFamily="34" charset="0"/>
              <a:sym typeface="Tahoma"/>
            </a:endParaRPr>
          </a:p>
          <a:p>
            <a:pPr defTabSz="914378">
              <a:buClr>
                <a:srgbClr val="000000"/>
              </a:buClr>
            </a:pPr>
            <a:r>
              <a:rPr lang="ru-RU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П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рофильное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образование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–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это</a:t>
            </a:r>
            <a:r>
              <a:rPr lang="ru-RU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углубление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знаний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,</a:t>
            </a:r>
            <a:r>
              <a:rPr lang="ru-RU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склонностей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,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совершенствование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ранее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полученных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навыков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через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создание</a:t>
            </a:r>
            <a:r>
              <a:rPr lang="ru-RU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системы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специализированной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подготовки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в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старших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классах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общеобразовательной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школы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.</a:t>
            </a:r>
            <a:endParaRPr lang="ru-RU" sz="2000" kern="0" dirty="0">
              <a:solidFill>
                <a:srgbClr val="FFFFFF"/>
              </a:solidFill>
              <a:latin typeface="Calibri" panose="020F0502020204030204" pitchFamily="34" charset="0"/>
              <a:ea typeface="Tahoma"/>
              <a:cs typeface="Calibri" panose="020F0502020204030204" pitchFamily="34" charset="0"/>
              <a:sym typeface="Tahoma"/>
            </a:endParaRPr>
          </a:p>
          <a:p>
            <a:pPr defTabSz="914378">
              <a:buClr>
                <a:srgbClr val="000000"/>
              </a:buClr>
            </a:pPr>
            <a:endParaRPr lang="ru-RU" sz="2000" kern="0" dirty="0">
              <a:solidFill>
                <a:srgbClr val="FFFFFF"/>
              </a:solidFill>
              <a:latin typeface="Calibri" panose="020F0502020204030204" pitchFamily="34" charset="0"/>
              <a:ea typeface="Tahoma"/>
              <a:cs typeface="Calibri" panose="020F0502020204030204" pitchFamily="34" charset="0"/>
              <a:sym typeface="Tahoma"/>
            </a:endParaRPr>
          </a:p>
          <a:p>
            <a:pPr defTabSz="914378">
              <a:buClr>
                <a:srgbClr val="000000"/>
              </a:buClr>
            </a:pP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Эта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подготовка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ориентирована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на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b="1" kern="0" dirty="0" err="1">
                <a:solidFill>
                  <a:srgbClr val="FF0000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индивидуализацию</a:t>
            </a:r>
            <a:r>
              <a:rPr lang="en-US" sz="2000" b="1" kern="0" dirty="0">
                <a:solidFill>
                  <a:srgbClr val="FF0000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b="1" kern="0" dirty="0" err="1">
                <a:solidFill>
                  <a:srgbClr val="FF0000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обучения</a:t>
            </a:r>
            <a:r>
              <a:rPr lang="en-US" sz="2000" b="1" kern="0" dirty="0">
                <a:solidFill>
                  <a:srgbClr val="FF0000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endParaRPr lang="en-US" sz="2000" b="1" kern="0" dirty="0" smtClean="0">
              <a:solidFill>
                <a:srgbClr val="FF0000"/>
              </a:solidFill>
              <a:latin typeface="Calibri" panose="020F0502020204030204" pitchFamily="34" charset="0"/>
              <a:ea typeface="Tahoma"/>
              <a:cs typeface="Calibri" panose="020F0502020204030204" pitchFamily="34" charset="0"/>
              <a:sym typeface="Tahoma"/>
            </a:endParaRPr>
          </a:p>
          <a:p>
            <a:pPr defTabSz="914378">
              <a:buClr>
                <a:srgbClr val="000000"/>
              </a:buClr>
            </a:pPr>
            <a:r>
              <a:rPr lang="en-US" sz="2000" kern="0" dirty="0" smtClean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и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профессиональную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ориентацию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обучающихся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с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учетом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реальных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потребностей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рынка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000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труда</a:t>
            </a:r>
            <a:r>
              <a:rPr lang="en-US" sz="2000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.</a:t>
            </a:r>
          </a:p>
          <a:p>
            <a:pPr defTabSz="914378">
              <a:buClr>
                <a:srgbClr val="000000"/>
              </a:buClr>
            </a:pPr>
            <a:endParaRPr lang="ru-RU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0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021" y="1347614"/>
            <a:ext cx="2915784" cy="1777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27" y="411510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cap="all" spc="-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</a:t>
            </a:r>
            <a:r>
              <a:rPr lang="ru-RU" sz="2000" b="1" cap="all" spc="-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ормативно-правовые документы, регламентирующие проведение </a:t>
            </a:r>
            <a:r>
              <a:rPr lang="ru-RU" sz="2800" b="1" cap="all" spc="-1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31298" y="3435846"/>
            <a:ext cx="3761892" cy="1350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29.12.2012 N 273-ФЗ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"Об образовании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8942" y="1347183"/>
            <a:ext cx="2610348" cy="176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301964" y="3449216"/>
            <a:ext cx="4680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Постановление Правительства РФ о формировании и ведении </a:t>
            </a:r>
          </a:p>
          <a:p>
            <a:pPr algn="ctr">
              <a:spcBef>
                <a:spcPct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ФИС ГИА и приема и РИС ГИА  от 31.08.2013 № 755</a:t>
            </a:r>
          </a:p>
        </p:txBody>
      </p:sp>
    </p:spTree>
    <p:extLst>
      <p:ext uri="{BB962C8B-B14F-4D97-AF65-F5344CB8AC3E}">
        <p14:creationId xmlns:p14="http://schemas.microsoft.com/office/powerpoint/2010/main" val="34893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также могут оказать помощь выпускнику в подготовке к Государственной итоговой аттестации: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систематический контроль успеваемости во взаимодействии с образовательной организацией;</a:t>
            </a: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систематической работы ученика с тренировочными экзаменационными заданиями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портал «Мои достижения», сборники заданий на печатной основе и т.д.);</a:t>
            </a: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поддержка уверенности учащегося в своих силах;</a:t>
            </a: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marR="0" lvl="0" indent="-177800" algn="just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формированию понимания у ученика ответственности за своё образование, а также бесперспективности шпаргалок и иных запрещённых к использованию на ГИА источников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405832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43500" y="804455"/>
            <a:ext cx="3520830" cy="2700579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3810">
              <a:spcBef>
                <a:spcPts val="79"/>
              </a:spcBef>
            </a:pP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500" b="1" spc="1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C00000"/>
                </a:solidFill>
                <a:latin typeface="Calibri"/>
                <a:cs typeface="Calibri"/>
              </a:rPr>
              <a:t>соответствии</a:t>
            </a:r>
            <a:r>
              <a:rPr sz="15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sz="1500" b="1" spc="1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spc="-8" dirty="0">
                <a:solidFill>
                  <a:srgbClr val="C00000"/>
                </a:solidFill>
                <a:latin typeface="Calibri"/>
                <a:cs typeface="Calibri"/>
              </a:rPr>
              <a:t>ФЗ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 от</a:t>
            </a:r>
            <a:r>
              <a:rPr sz="1500" b="1" spc="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C00000"/>
                </a:solidFill>
                <a:latin typeface="Calibri"/>
                <a:cs typeface="Calibri"/>
              </a:rPr>
              <a:t>24.09.2022</a:t>
            </a:r>
            <a:r>
              <a:rPr sz="1500" b="1" spc="4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№ </a:t>
            </a:r>
            <a:r>
              <a:rPr sz="1500" b="1" spc="-4" dirty="0">
                <a:solidFill>
                  <a:srgbClr val="C00000"/>
                </a:solidFill>
                <a:latin typeface="Calibri"/>
                <a:cs typeface="Calibri"/>
              </a:rPr>
              <a:t>371-ФЗ</a:t>
            </a:r>
            <a:r>
              <a:rPr sz="1500" b="1" spc="8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«О</a:t>
            </a:r>
            <a:r>
              <a:rPr sz="15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внесении</a:t>
            </a:r>
            <a:r>
              <a:rPr sz="1500" b="1" spc="-26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изменений</a:t>
            </a:r>
            <a:r>
              <a:rPr sz="15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500" b="1" spc="1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C00000"/>
                </a:solidFill>
                <a:latin typeface="Calibri"/>
                <a:cs typeface="Calibri"/>
              </a:rPr>
              <a:t>Федеральный</a:t>
            </a:r>
            <a:r>
              <a:rPr sz="15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C00000"/>
                </a:solidFill>
                <a:latin typeface="Calibri"/>
                <a:cs typeface="Calibri"/>
              </a:rPr>
              <a:t>закон</a:t>
            </a:r>
            <a:r>
              <a:rPr sz="15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«Об</a:t>
            </a:r>
            <a:r>
              <a:rPr sz="1500" b="1" spc="19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образовании</a:t>
            </a:r>
            <a:r>
              <a:rPr sz="1500" b="1" spc="-26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5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spc="-8" dirty="0">
                <a:solidFill>
                  <a:srgbClr val="C00000"/>
                </a:solidFill>
                <a:latin typeface="Calibri"/>
                <a:cs typeface="Calibri"/>
              </a:rPr>
              <a:t>Российской</a:t>
            </a:r>
            <a:r>
              <a:rPr sz="1500" b="1" spc="-19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C00000"/>
                </a:solidFill>
                <a:latin typeface="Calibri"/>
                <a:cs typeface="Calibri"/>
              </a:rPr>
              <a:t>Федерации»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 и </a:t>
            </a:r>
            <a:r>
              <a:rPr sz="1500" b="1" spc="-15" dirty="0">
                <a:solidFill>
                  <a:srgbClr val="C00000"/>
                </a:solidFill>
                <a:latin typeface="Calibri"/>
                <a:cs typeface="Calibri"/>
              </a:rPr>
              <a:t>ст.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1 </a:t>
            </a:r>
            <a:r>
              <a:rPr sz="1500" b="1" spc="-4" dirty="0">
                <a:solidFill>
                  <a:srgbClr val="C00000"/>
                </a:solidFill>
                <a:latin typeface="Calibri"/>
                <a:cs typeface="Calibri"/>
              </a:rPr>
              <a:t>ФЗ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«Об </a:t>
            </a:r>
            <a:r>
              <a:rPr sz="1500" b="1" spc="-4" dirty="0">
                <a:solidFill>
                  <a:srgbClr val="C00000"/>
                </a:solidFill>
                <a:latin typeface="Calibri"/>
                <a:cs typeface="Calibri"/>
              </a:rPr>
              <a:t>обязательных требованиях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в </a:t>
            </a:r>
            <a:r>
              <a:rPr sz="1500" b="1" spc="-8" dirty="0">
                <a:solidFill>
                  <a:srgbClr val="C00000"/>
                </a:solidFill>
                <a:latin typeface="Calibri"/>
                <a:cs typeface="Calibri"/>
              </a:rPr>
              <a:t>Российской </a:t>
            </a:r>
            <a:r>
              <a:rPr sz="1500" b="1" spc="-4" dirty="0">
                <a:solidFill>
                  <a:srgbClr val="C00000"/>
                </a:solidFill>
                <a:latin typeface="Calibri"/>
                <a:cs typeface="Calibri"/>
              </a:rPr>
              <a:t>Федерации»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с </a:t>
            </a:r>
            <a:r>
              <a:rPr sz="1500" b="1" spc="-4" dirty="0">
                <a:solidFill>
                  <a:srgbClr val="C00000"/>
                </a:solidFill>
                <a:latin typeface="Calibri"/>
                <a:cs typeface="Calibri"/>
              </a:rPr>
              <a:t>01.09.2023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основные </a:t>
            </a:r>
            <a:r>
              <a:rPr sz="1500" b="1" spc="-4" dirty="0">
                <a:solidFill>
                  <a:srgbClr val="C00000"/>
                </a:solidFill>
                <a:latin typeface="Calibri"/>
                <a:cs typeface="Calibri"/>
              </a:rPr>
              <a:t>общеобразовательные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программы </a:t>
            </a:r>
            <a:r>
              <a:rPr sz="1500" b="1" spc="-8" dirty="0">
                <a:solidFill>
                  <a:srgbClr val="C00000"/>
                </a:solidFill>
                <a:latin typeface="Calibri"/>
                <a:cs typeface="Calibri"/>
              </a:rPr>
              <a:t>подлежат </a:t>
            </a:r>
            <a:r>
              <a:rPr sz="1500" b="1" spc="-229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C00000"/>
                </a:solidFill>
                <a:latin typeface="Calibri"/>
                <a:cs typeface="Calibri"/>
              </a:rPr>
              <a:t>приведению</a:t>
            </a:r>
            <a:r>
              <a:rPr sz="15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500" b="1" spc="-4" dirty="0">
                <a:solidFill>
                  <a:srgbClr val="C00000"/>
                </a:solidFill>
                <a:latin typeface="Calibri"/>
                <a:cs typeface="Calibri"/>
              </a:rPr>
              <a:t> соответствие</a:t>
            </a:r>
            <a:r>
              <a:rPr sz="15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sz="1500" b="1" spc="-8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C00000"/>
                </a:solidFill>
                <a:latin typeface="Calibri"/>
                <a:cs typeface="Calibri"/>
              </a:rPr>
              <a:t>федеральными</a:t>
            </a:r>
            <a:r>
              <a:rPr sz="1500" b="1" spc="-26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spc="-4" dirty="0" err="1">
                <a:solidFill>
                  <a:srgbClr val="C00000"/>
                </a:solidFill>
                <a:latin typeface="Calibri"/>
                <a:cs typeface="Calibri"/>
              </a:rPr>
              <a:t>образовательными</a:t>
            </a:r>
            <a:r>
              <a:rPr sz="1500" b="1" spc="-3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500" b="1" dirty="0" err="1">
                <a:solidFill>
                  <a:srgbClr val="C00000"/>
                </a:solidFill>
                <a:latin typeface="Calibri"/>
                <a:cs typeface="Calibri"/>
              </a:rPr>
              <a:t>программами</a:t>
            </a:r>
            <a:r>
              <a:rPr sz="1500" b="1" dirty="0">
                <a:solidFill>
                  <a:srgbClr val="C00000"/>
                </a:solidFill>
                <a:latin typeface="Calibri"/>
                <a:cs typeface="Calibri"/>
              </a:rPr>
              <a:t>.</a:t>
            </a:r>
            <a:endParaRPr lang="ru-RU" sz="1500" dirty="0">
              <a:latin typeface="Calibri"/>
              <a:cs typeface="Calibri"/>
            </a:endParaRPr>
          </a:p>
          <a:p>
            <a:pPr marL="9525" marR="3810">
              <a:spcBef>
                <a:spcPts val="79"/>
              </a:spcBef>
            </a:pPr>
            <a:r>
              <a:rPr sz="2400" b="1" spc="4" dirty="0">
                <a:solidFill>
                  <a:srgbClr val="003366"/>
                </a:solidFill>
                <a:latin typeface="Calibri"/>
                <a:cs typeface="Calibri"/>
              </a:rPr>
              <a:t>ФОП</a:t>
            </a:r>
            <a:r>
              <a:rPr sz="2400" b="1" spc="-56" dirty="0">
                <a:solidFill>
                  <a:srgbClr val="003366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3366"/>
                </a:solidFill>
                <a:latin typeface="Calibri"/>
                <a:cs typeface="Calibri"/>
              </a:rPr>
              <a:t>СОО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7281" y="170236"/>
            <a:ext cx="6714173" cy="655468"/>
          </a:xfrm>
          <a:prstGeom prst="rect">
            <a:avLst/>
          </a:prstGeom>
        </p:spPr>
        <p:txBody>
          <a:bodyPr vert="horz" wrap="square" lIns="0" tIns="9049" rIns="0" bIns="0" rtlCol="0" anchor="ctr">
            <a:spAutoFit/>
          </a:bodyPr>
          <a:lstStyle/>
          <a:p>
            <a:pPr marL="9525">
              <a:spcBef>
                <a:spcPts val="71"/>
              </a:spcBef>
            </a:pPr>
            <a:r>
              <a:rPr sz="2100" b="1" spc="-15" dirty="0"/>
              <a:t>ФЕДЕРАЛЬНЫЕ</a:t>
            </a:r>
            <a:r>
              <a:rPr sz="2100" b="1" spc="-49" dirty="0"/>
              <a:t> </a:t>
            </a:r>
            <a:r>
              <a:rPr sz="2100" b="1" spc="-26" dirty="0"/>
              <a:t>ОБРАЗОВАТЕЛЬНЫЕ</a:t>
            </a:r>
            <a:r>
              <a:rPr sz="2100" b="1" spc="11" dirty="0"/>
              <a:t> </a:t>
            </a:r>
            <a:r>
              <a:rPr sz="2100" b="1" spc="-15" dirty="0"/>
              <a:t>ПРОГРАММЫ</a:t>
            </a:r>
            <a:r>
              <a:rPr sz="2100" b="1" spc="23" dirty="0"/>
              <a:t> </a:t>
            </a:r>
            <a:r>
              <a:rPr sz="2100" b="1" dirty="0"/>
              <a:t>(</a:t>
            </a:r>
            <a:r>
              <a:rPr sz="2100" b="1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ФОПы</a:t>
            </a:r>
            <a:r>
              <a:rPr sz="2100" b="1" dirty="0"/>
              <a:t>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948671" y="3638769"/>
            <a:ext cx="3910489" cy="8406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На </a:t>
            </a:r>
            <a:r>
              <a:rPr b="1" spc="-4" dirty="0">
                <a:solidFill>
                  <a:srgbClr val="C00000"/>
                </a:solidFill>
                <a:latin typeface="Calibri"/>
                <a:cs typeface="Calibri"/>
              </a:rPr>
              <a:t>каждый 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уровень</a:t>
            </a:r>
            <a:r>
              <a:rPr b="1" spc="-19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образования</a:t>
            </a:r>
            <a:r>
              <a:rPr b="1" spc="-26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разрабатывается</a:t>
            </a:r>
            <a:r>
              <a:rPr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b="1" spc="-11" dirty="0">
                <a:solidFill>
                  <a:srgbClr val="C00000"/>
                </a:solidFill>
                <a:latin typeface="Calibri"/>
                <a:cs typeface="Calibri"/>
              </a:rPr>
              <a:t>одна</a:t>
            </a:r>
            <a:r>
              <a:rPr b="1" spc="-8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ООП</a:t>
            </a:r>
            <a:r>
              <a:rPr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C00000"/>
                </a:solidFill>
                <a:latin typeface="Calibri"/>
                <a:cs typeface="Calibri"/>
              </a:rPr>
              <a:t>на 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основе</a:t>
            </a:r>
            <a:r>
              <a:rPr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ФОП</a:t>
            </a:r>
            <a:endParaRPr dirty="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143001" y="800100"/>
            <a:ext cx="3576638" cy="4183613"/>
            <a:chOff x="8065007" y="1749551"/>
            <a:chExt cx="3819525" cy="4391025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74151" y="1758695"/>
              <a:ext cx="3800855" cy="437235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069579" y="1754123"/>
              <a:ext cx="3810000" cy="4381500"/>
            </a:xfrm>
            <a:custGeom>
              <a:avLst/>
              <a:gdLst/>
              <a:ahLst/>
              <a:cxnLst/>
              <a:rect l="l" t="t" r="r" b="b"/>
              <a:pathLst>
                <a:path w="3810000" h="4381500">
                  <a:moveTo>
                    <a:pt x="0" y="4381500"/>
                  </a:moveTo>
                  <a:lnTo>
                    <a:pt x="3810000" y="4381500"/>
                  </a:lnTo>
                  <a:lnTo>
                    <a:pt x="3810000" y="0"/>
                  </a:lnTo>
                  <a:lnTo>
                    <a:pt x="0" y="0"/>
                  </a:lnTo>
                  <a:lnTo>
                    <a:pt x="0" y="4381500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</p:spTree>
    <p:extLst>
      <p:ext uri="{BB962C8B-B14F-4D97-AF65-F5344CB8AC3E}">
        <p14:creationId xmlns:p14="http://schemas.microsoft.com/office/powerpoint/2010/main" val="310283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514350"/>
            <a:ext cx="7346400" cy="4054525"/>
          </a:xfrm>
        </p:spPr>
        <p:txBody>
          <a:bodyPr numCol="2">
            <a:normAutofit fontScale="85000" lnSpcReduction="20000"/>
          </a:bodyPr>
          <a:lstStyle/>
          <a:p>
            <a:pPr marL="85725" indent="0" algn="just" fontAlgn="t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Учебный план СОО</a:t>
            </a:r>
          </a:p>
          <a:p>
            <a:pPr marL="85725" indent="0" algn="ctr" fontAlgn="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fontAlgn="t"/>
            <a:r>
              <a:rPr lang="ru-RU" dirty="0" smtClean="0">
                <a:solidFill>
                  <a:schemeClr val="tx1"/>
                </a:solidFill>
              </a:rPr>
              <a:t>Учебный </a:t>
            </a:r>
            <a:r>
              <a:rPr lang="ru-RU" dirty="0">
                <a:solidFill>
                  <a:schemeClr val="tx1"/>
                </a:solidFill>
              </a:rPr>
              <a:t>план профиля обучения и (или) индивидуальный</a:t>
            </a:r>
          </a:p>
          <a:p>
            <a:pPr fontAlgn="t"/>
            <a:r>
              <a:rPr lang="ru-RU" dirty="0">
                <a:solidFill>
                  <a:schemeClr val="tx1"/>
                </a:solidFill>
              </a:rPr>
              <a:t>учебный план должны содержать</a:t>
            </a:r>
          </a:p>
          <a:p>
            <a:pPr fontAlgn="t"/>
            <a:r>
              <a:rPr lang="ru-RU" b="1" dirty="0">
                <a:solidFill>
                  <a:schemeClr val="tx1"/>
                </a:solidFill>
              </a:rPr>
              <a:t>не менее 13 учебных</a:t>
            </a:r>
            <a:endParaRPr lang="ru-RU" dirty="0">
              <a:solidFill>
                <a:schemeClr val="tx1"/>
              </a:solidFill>
            </a:endParaRPr>
          </a:p>
          <a:p>
            <a:pPr fontAlgn="t"/>
            <a:r>
              <a:rPr lang="ru-RU" b="1" dirty="0">
                <a:solidFill>
                  <a:schemeClr val="tx1"/>
                </a:solidFill>
              </a:rPr>
              <a:t>обязательных предметов:</a:t>
            </a:r>
            <a:endParaRPr lang="ru-RU" dirty="0">
              <a:solidFill>
                <a:schemeClr val="tx1"/>
              </a:solidFill>
            </a:endParaRPr>
          </a:p>
          <a:p>
            <a:pPr fontAlgn="t"/>
            <a:r>
              <a:rPr lang="ru-RU" dirty="0">
                <a:solidFill>
                  <a:schemeClr val="tx1"/>
                </a:solidFill>
              </a:rPr>
              <a:t>"Русский язык"</a:t>
            </a:r>
          </a:p>
          <a:p>
            <a:pPr fontAlgn="t"/>
            <a:r>
              <a:rPr lang="ru-RU" dirty="0">
                <a:solidFill>
                  <a:schemeClr val="tx1"/>
                </a:solidFill>
              </a:rPr>
              <a:t>"Литература"</a:t>
            </a:r>
          </a:p>
          <a:p>
            <a:pPr fontAlgn="t"/>
            <a:r>
              <a:rPr lang="ru-RU" dirty="0">
                <a:solidFill>
                  <a:schemeClr val="tx1"/>
                </a:solidFill>
              </a:rPr>
              <a:t>"Иностранный язык"</a:t>
            </a:r>
          </a:p>
          <a:p>
            <a:pPr fontAlgn="t"/>
            <a:r>
              <a:rPr lang="ru-RU" dirty="0">
                <a:solidFill>
                  <a:schemeClr val="tx1"/>
                </a:solidFill>
              </a:rPr>
              <a:t>"Математика"</a:t>
            </a:r>
          </a:p>
          <a:p>
            <a:pPr fontAlgn="t"/>
            <a:r>
              <a:rPr lang="ru-RU" dirty="0">
                <a:solidFill>
                  <a:schemeClr val="tx1"/>
                </a:solidFill>
              </a:rPr>
              <a:t>"История"</a:t>
            </a:r>
          </a:p>
          <a:p>
            <a:pPr fontAlgn="t"/>
            <a:r>
              <a:rPr lang="ru-RU" dirty="0">
                <a:solidFill>
                  <a:schemeClr val="tx1"/>
                </a:solidFill>
              </a:rPr>
              <a:t>"Физическая культура"</a:t>
            </a:r>
          </a:p>
          <a:p>
            <a:pPr fontAlgn="t"/>
            <a:r>
              <a:rPr lang="ru-RU" dirty="0">
                <a:solidFill>
                  <a:schemeClr val="tx1"/>
                </a:solidFill>
              </a:rPr>
              <a:t>"Основы безопасности жизнедеятельности"</a:t>
            </a:r>
          </a:p>
          <a:p>
            <a:pPr fontAlgn="t"/>
            <a:endParaRPr lang="ru-RU" b="1" dirty="0" smtClean="0">
              <a:solidFill>
                <a:schemeClr val="tx1"/>
              </a:solidFill>
            </a:endParaRPr>
          </a:p>
          <a:p>
            <a:pPr fontAlgn="t"/>
            <a:endParaRPr lang="ru-RU" b="1" dirty="0">
              <a:solidFill>
                <a:schemeClr val="tx1"/>
              </a:solidFill>
            </a:endParaRPr>
          </a:p>
          <a:p>
            <a:pPr fontAlgn="t"/>
            <a:endParaRPr lang="ru-RU" b="1" dirty="0" smtClean="0">
              <a:solidFill>
                <a:schemeClr val="tx1"/>
              </a:solidFill>
            </a:endParaRPr>
          </a:p>
          <a:p>
            <a:pPr fontAlgn="t"/>
            <a:r>
              <a:rPr lang="ru-RU" b="1" dirty="0" smtClean="0">
                <a:solidFill>
                  <a:schemeClr val="tx1"/>
                </a:solidFill>
              </a:rPr>
              <a:t>Физика</a:t>
            </a:r>
            <a:endParaRPr lang="ru-RU" dirty="0">
              <a:solidFill>
                <a:schemeClr val="tx1"/>
              </a:solidFill>
            </a:endParaRPr>
          </a:p>
          <a:p>
            <a:pPr fontAlgn="t"/>
            <a:r>
              <a:rPr lang="ru-RU" b="1" dirty="0" smtClean="0">
                <a:solidFill>
                  <a:schemeClr val="tx1"/>
                </a:solidFill>
              </a:rPr>
              <a:t>Информатика</a:t>
            </a:r>
            <a:endParaRPr lang="ru-RU" dirty="0">
              <a:solidFill>
                <a:schemeClr val="tx1"/>
              </a:solidFill>
            </a:endParaRPr>
          </a:p>
          <a:p>
            <a:pPr fontAlgn="t"/>
            <a:r>
              <a:rPr lang="ru-RU" b="1" dirty="0">
                <a:solidFill>
                  <a:schemeClr val="tx1"/>
                </a:solidFill>
              </a:rPr>
              <a:t>Химия</a:t>
            </a:r>
            <a:endParaRPr lang="ru-RU" dirty="0">
              <a:solidFill>
                <a:schemeClr val="tx1"/>
              </a:solidFill>
            </a:endParaRPr>
          </a:p>
          <a:p>
            <a:pPr fontAlgn="t"/>
            <a:r>
              <a:rPr lang="ru-RU" b="1" dirty="0">
                <a:solidFill>
                  <a:schemeClr val="tx1"/>
                </a:solidFill>
              </a:rPr>
              <a:t>Биология</a:t>
            </a:r>
            <a:endParaRPr lang="ru-RU" dirty="0">
              <a:solidFill>
                <a:schemeClr val="tx1"/>
              </a:solidFill>
            </a:endParaRPr>
          </a:p>
          <a:p>
            <a:pPr fontAlgn="t"/>
            <a:r>
              <a:rPr lang="ru-RU" b="1" dirty="0">
                <a:solidFill>
                  <a:schemeClr val="tx1"/>
                </a:solidFill>
              </a:rPr>
              <a:t>Обществознание</a:t>
            </a:r>
            <a:endParaRPr lang="ru-RU" dirty="0">
              <a:solidFill>
                <a:schemeClr val="tx1"/>
              </a:solidFill>
            </a:endParaRPr>
          </a:p>
          <a:p>
            <a:pPr fontAlgn="t"/>
            <a:r>
              <a:rPr lang="ru-RU" b="1" dirty="0">
                <a:solidFill>
                  <a:schemeClr val="tx1"/>
                </a:solidFill>
              </a:rPr>
              <a:t>География</a:t>
            </a:r>
            <a:endParaRPr lang="ru-RU" dirty="0">
              <a:solidFill>
                <a:schemeClr val="tx1"/>
              </a:solidFill>
            </a:endParaRPr>
          </a:p>
          <a:p>
            <a:pPr fontAlgn="t"/>
            <a:r>
              <a:rPr lang="ru-RU" dirty="0">
                <a:solidFill>
                  <a:schemeClr val="tx1"/>
                </a:solidFill>
              </a:rPr>
              <a:t>и предусматривать изучение </a:t>
            </a:r>
            <a:r>
              <a:rPr lang="ru-RU" b="1" dirty="0">
                <a:solidFill>
                  <a:schemeClr val="tx1"/>
                </a:solidFill>
              </a:rPr>
              <a:t>не менее 2 учебных</a:t>
            </a:r>
            <a:endParaRPr lang="ru-RU" dirty="0">
              <a:solidFill>
                <a:schemeClr val="tx1"/>
              </a:solidFill>
            </a:endParaRPr>
          </a:p>
          <a:p>
            <a:pPr fontAlgn="t"/>
            <a:r>
              <a:rPr lang="ru-RU" b="1" dirty="0">
                <a:solidFill>
                  <a:schemeClr val="tx1"/>
                </a:solidFill>
              </a:rPr>
              <a:t>предметов на углубленном уровне </a:t>
            </a:r>
            <a:r>
              <a:rPr lang="ru-RU" dirty="0">
                <a:solidFill>
                  <a:schemeClr val="tx1"/>
                </a:solidFill>
              </a:rPr>
              <a:t>из соответствующей</a:t>
            </a:r>
          </a:p>
          <a:p>
            <a:pPr fontAlgn="t"/>
            <a:r>
              <a:rPr lang="ru-RU" dirty="0">
                <a:solidFill>
                  <a:schemeClr val="tx1"/>
                </a:solidFill>
              </a:rPr>
              <a:t>профилю обучения предметной области и (или) смежной </a:t>
            </a:r>
            <a:r>
              <a:rPr lang="ru-RU" dirty="0" smtClean="0">
                <a:solidFill>
                  <a:schemeClr val="tx1"/>
                </a:solidFill>
              </a:rPr>
              <a:t>с ней </a:t>
            </a:r>
            <a:r>
              <a:rPr lang="ru-RU" dirty="0">
                <a:solidFill>
                  <a:schemeClr val="tx1"/>
                </a:solidFill>
              </a:rPr>
              <a:t>предметной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7187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555526"/>
            <a:ext cx="7086600" cy="3716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ru-RU" sz="2400" b="1" kern="0" dirty="0">
                <a:latin typeface="Arial"/>
                <a:cs typeface="Arial"/>
                <a:sym typeface="Arial"/>
              </a:rPr>
              <a:t>В 2024-2026 учебном году</a:t>
            </a:r>
            <a:br>
              <a:rPr lang="ru-RU" sz="2400" b="1" kern="0" dirty="0">
                <a:latin typeface="Arial"/>
                <a:cs typeface="Arial"/>
                <a:sym typeface="Arial"/>
              </a:rPr>
            </a:br>
            <a:r>
              <a:rPr lang="ru-RU" sz="2400" b="1" kern="0" dirty="0">
                <a:latin typeface="Arial"/>
                <a:cs typeface="Arial"/>
                <a:sym typeface="Arial"/>
              </a:rPr>
              <a:t>в МАОУ «Школа №45» планируется открыть </a:t>
            </a:r>
            <a:r>
              <a:rPr lang="ru-RU" sz="2400" b="1" kern="0" dirty="0">
                <a:solidFill>
                  <a:srgbClr val="009999"/>
                </a:solidFill>
                <a:latin typeface="Arial"/>
                <a:cs typeface="Arial"/>
                <a:sym typeface="Arial"/>
              </a:rPr>
              <a:t/>
            </a:r>
            <a:br>
              <a:rPr lang="ru-RU" sz="2400" b="1" kern="0" dirty="0">
                <a:solidFill>
                  <a:srgbClr val="009999"/>
                </a:solidFill>
                <a:latin typeface="Arial"/>
                <a:cs typeface="Arial"/>
                <a:sym typeface="Arial"/>
              </a:rPr>
            </a:br>
            <a:endParaRPr lang="ru-RU" sz="2400" b="1" kern="0" dirty="0">
              <a:solidFill>
                <a:srgbClr val="009999"/>
              </a:solidFill>
              <a:latin typeface="Arial"/>
              <a:cs typeface="Arial"/>
              <a:sym typeface="Arial"/>
            </a:endParaRPr>
          </a:p>
          <a:p>
            <a:pPr defTabSz="685800">
              <a:defRPr/>
            </a:pPr>
            <a:r>
              <a:rPr lang="ru-RU" sz="3000" b="1" kern="0" dirty="0" smtClean="0">
                <a:solidFill>
                  <a:srgbClr val="C00000"/>
                </a:solidFill>
                <a:latin typeface="Arial"/>
                <a:cs typeface="Arial"/>
                <a:sym typeface="Arial"/>
              </a:rPr>
              <a:t>Следующие профильные</a:t>
            </a:r>
            <a:r>
              <a:rPr lang="ru-RU" sz="3000" b="1" kern="0" dirty="0" smtClean="0">
                <a:solidFill>
                  <a:srgbClr val="C00000"/>
                </a:solidFill>
                <a:latin typeface="Arial"/>
                <a:cs typeface="Arial"/>
                <a:sym typeface="Arial"/>
              </a:rPr>
              <a:t> </a:t>
            </a:r>
          </a:p>
          <a:p>
            <a:pPr defTabSz="685800">
              <a:defRPr/>
            </a:pPr>
            <a:r>
              <a:rPr lang="ru-RU" sz="3000" b="1" kern="0" dirty="0" smtClean="0">
                <a:solidFill>
                  <a:srgbClr val="C00000"/>
                </a:solidFill>
                <a:latin typeface="Arial"/>
                <a:cs typeface="Arial"/>
                <a:sym typeface="Arial"/>
              </a:rPr>
              <a:t>10 классы: </a:t>
            </a:r>
            <a:endParaRPr lang="ru-RU" sz="3000" b="1" kern="0" dirty="0">
              <a:solidFill>
                <a:srgbClr val="C00000"/>
              </a:solidFill>
              <a:latin typeface="Arial"/>
              <a:cs typeface="Arial"/>
              <a:sym typeface="Arial"/>
            </a:endParaRPr>
          </a:p>
          <a:p>
            <a:pPr defTabSz="685800">
              <a:defRPr/>
            </a:pPr>
            <a:endParaRPr lang="ru-RU" sz="3000" b="1" kern="0" dirty="0">
              <a:solidFill>
                <a:srgbClr val="C00000"/>
              </a:solidFill>
              <a:latin typeface="Arial"/>
              <a:cs typeface="Arial"/>
              <a:sym typeface="Arial"/>
            </a:endParaRPr>
          </a:p>
          <a:p>
            <a:pPr marL="428625" indent="-428625" defTabSz="685800">
              <a:buFont typeface="Wingdings" panose="05000000000000000000" pitchFamily="2" charset="2"/>
              <a:buChar char="ü"/>
              <a:defRPr/>
            </a:pPr>
            <a:r>
              <a:rPr lang="ru-RU" sz="3000" b="1" kern="0" dirty="0">
                <a:solidFill>
                  <a:srgbClr val="C00000"/>
                </a:solidFill>
                <a:latin typeface="Arial"/>
                <a:cs typeface="Arial"/>
                <a:sym typeface="Arial"/>
              </a:rPr>
              <a:t>Гуманитарный</a:t>
            </a:r>
          </a:p>
          <a:p>
            <a:pPr marL="428625" indent="-428625" defTabSz="685800">
              <a:buFont typeface="Wingdings" panose="05000000000000000000" pitchFamily="2" charset="2"/>
              <a:buChar char="ü"/>
              <a:defRPr/>
            </a:pPr>
            <a:r>
              <a:rPr lang="ru-RU" sz="3000" b="1" kern="0" dirty="0">
                <a:solidFill>
                  <a:srgbClr val="C00000"/>
                </a:solidFill>
                <a:latin typeface="Arial"/>
                <a:cs typeface="Arial"/>
                <a:sym typeface="Arial"/>
              </a:rPr>
              <a:t>Технологический</a:t>
            </a:r>
            <a:br>
              <a:rPr lang="ru-RU" sz="3000" b="1" kern="0" dirty="0">
                <a:solidFill>
                  <a:srgbClr val="C00000"/>
                </a:solidFill>
                <a:latin typeface="Arial"/>
                <a:cs typeface="Arial"/>
                <a:sym typeface="Arial"/>
              </a:rPr>
            </a:br>
            <a:endParaRPr lang="ru-RU" sz="135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8700" y="243401"/>
            <a:ext cx="5234740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ctr">
              <a:spcBef>
                <a:spcPts val="75"/>
              </a:spcBef>
            </a:pPr>
            <a:r>
              <a:rPr lang="ru-RU" sz="1800" b="1" spc="-4" dirty="0"/>
              <a:t>П</a:t>
            </a:r>
            <a:r>
              <a:rPr sz="1800" b="1" spc="-4" dirty="0" err="1"/>
              <a:t>рофили</a:t>
            </a:r>
            <a:r>
              <a:rPr sz="1800" b="1" spc="-8" dirty="0"/>
              <a:t> </a:t>
            </a:r>
            <a:r>
              <a:rPr sz="1800" b="1" spc="-4" dirty="0"/>
              <a:t>обучения</a:t>
            </a:r>
            <a:r>
              <a:rPr sz="1800" b="1" spc="-11" dirty="0"/>
              <a:t> </a:t>
            </a:r>
            <a:r>
              <a:rPr sz="1800" b="1" dirty="0"/>
              <a:t>и</a:t>
            </a:r>
            <a:r>
              <a:rPr sz="1800" b="1" spc="-11" dirty="0"/>
              <a:t> </a:t>
            </a:r>
            <a:r>
              <a:rPr sz="1800" b="1" dirty="0"/>
              <a:t>сочетание</a:t>
            </a:r>
            <a:r>
              <a:rPr sz="1800" b="1" spc="-19" dirty="0"/>
              <a:t> </a:t>
            </a:r>
            <a:r>
              <a:rPr sz="1800" b="1" spc="-8" dirty="0"/>
              <a:t>предметов</a:t>
            </a:r>
            <a:r>
              <a:rPr sz="1800" b="1" spc="-4" dirty="0"/>
              <a:t> </a:t>
            </a:r>
            <a:r>
              <a:rPr sz="1800" b="1" dirty="0"/>
              <a:t>в</a:t>
            </a:r>
            <a:r>
              <a:rPr sz="1800" b="1" spc="-8" dirty="0"/>
              <a:t> </a:t>
            </a:r>
            <a:r>
              <a:rPr sz="1800" b="1" spc="-4" dirty="0"/>
              <a:t>них</a:t>
            </a:r>
            <a:endParaRPr sz="1800" b="1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465830"/>
              </p:ext>
            </p:extLst>
          </p:nvPr>
        </p:nvGraphicFramePr>
        <p:xfrm>
          <a:off x="467544" y="1131590"/>
          <a:ext cx="6858000" cy="33718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33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546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51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Профиль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592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b="1" spc="-10" dirty="0">
                          <a:latin typeface="Calibri"/>
                          <a:cs typeface="Calibri"/>
                        </a:rPr>
                        <a:t>Предметы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углублённого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err="1">
                          <a:latin typeface="Calibri"/>
                          <a:cs typeface="Calibri"/>
                        </a:rPr>
                        <a:t>изучения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3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400" b="1" spc="-5" dirty="0" smtClean="0">
                          <a:latin typeface="Calibri"/>
                          <a:cs typeface="Calibri"/>
                        </a:rPr>
                        <a:t>согласно</a:t>
                      </a:r>
                      <a:r>
                        <a:rPr lang="ru-RU" sz="1400" b="1" spc="-5" baseline="0" dirty="0" smtClean="0">
                          <a:latin typeface="Calibri"/>
                          <a:cs typeface="Calibri"/>
                        </a:rPr>
                        <a:t> ФОП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7238">
                <a:tc>
                  <a:txBody>
                    <a:bodyPr/>
                    <a:lstStyle/>
                    <a:p>
                      <a:pPr marL="548640" indent="-457200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sz="2100" b="1" spc="-4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Технологический</a:t>
                      </a:r>
                      <a:endParaRPr sz="21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100" spc="-5" dirty="0" smtClean="0">
                          <a:latin typeface="Calibri"/>
                          <a:cs typeface="Calibri"/>
                        </a:rPr>
                        <a:t>Математика</a:t>
                      </a:r>
                      <a:r>
                        <a:rPr lang="ru-RU" sz="2100" spc="-5" baseline="0" dirty="0" smtClean="0">
                          <a:latin typeface="Calibri"/>
                          <a:cs typeface="Calibri"/>
                        </a:rPr>
                        <a:t>, физика, </a:t>
                      </a:r>
                      <a:r>
                        <a:rPr lang="ru-RU" sz="2100" spc="-5" dirty="0" smtClean="0">
                          <a:latin typeface="Calibri"/>
                          <a:cs typeface="Calibri"/>
                        </a:rPr>
                        <a:t>информатика</a:t>
                      </a:r>
                      <a:endParaRPr lang="ru-RU" sz="2100" dirty="0" smtClean="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1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79500">
                <a:tc>
                  <a:txBody>
                    <a:bodyPr/>
                    <a:lstStyle/>
                    <a:p>
                      <a:pPr marL="548640" indent="-457200">
                        <a:lnSpc>
                          <a:spcPct val="100000"/>
                        </a:lnSpc>
                        <a:spcBef>
                          <a:spcPts val="245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sz="2100" b="1" spc="-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Гуманитарный</a:t>
                      </a:r>
                      <a:endParaRPr sz="21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3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ru-RU" sz="2100" b="0" spc="-5" dirty="0" smtClean="0">
                          <a:latin typeface="Calibri"/>
                          <a:cs typeface="Calibri"/>
                        </a:rPr>
                        <a:t>О</a:t>
                      </a:r>
                      <a:r>
                        <a:rPr sz="2100" b="0" spc="-5" dirty="0" err="1" smtClean="0">
                          <a:latin typeface="Calibri"/>
                          <a:cs typeface="Calibri"/>
                        </a:rPr>
                        <a:t>бществознание</a:t>
                      </a:r>
                      <a:r>
                        <a:rPr lang="ru-RU" sz="2100" b="0" spc="30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2100" b="0" spc="-5" dirty="0" err="1" smtClean="0">
                          <a:latin typeface="Calibri"/>
                          <a:cs typeface="Calibri"/>
                        </a:rPr>
                        <a:t>литература</a:t>
                      </a:r>
                      <a:r>
                        <a:rPr lang="ru-RU" sz="2100" b="0" spc="-5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ru-RU" sz="2100" b="0" spc="-5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b="0" spc="-5" dirty="0" err="1" smtClean="0">
                          <a:latin typeface="Calibri"/>
                          <a:cs typeface="Calibri"/>
                        </a:rPr>
                        <a:t>иностранный</a:t>
                      </a:r>
                      <a:r>
                        <a:rPr sz="2100" b="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b="0" spc="-5" dirty="0" err="1">
                          <a:latin typeface="Calibri"/>
                          <a:cs typeface="Calibri"/>
                        </a:rPr>
                        <a:t>язык</a:t>
                      </a:r>
                      <a:r>
                        <a:rPr sz="2100" b="0" spc="-15" dirty="0">
                          <a:latin typeface="Calibri"/>
                          <a:cs typeface="Calibri"/>
                        </a:rPr>
                        <a:t> </a:t>
                      </a:r>
                      <a:endParaRPr sz="2100" b="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33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66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8;p16">
            <a:extLst>
              <a:ext uri="{FF2B5EF4-FFF2-40B4-BE49-F238E27FC236}">
                <a16:creationId xmlns:a16="http://schemas.microsoft.com/office/drawing/2014/main" xmlns="" id="{E9BE116C-A7BA-A327-D269-C17E09A95EF7}"/>
              </a:ext>
            </a:extLst>
          </p:cNvPr>
          <p:cNvSpPr txBox="1">
            <a:spLocks/>
          </p:cNvSpPr>
          <p:nvPr/>
        </p:nvSpPr>
        <p:spPr>
          <a:xfrm>
            <a:off x="857250" y="316106"/>
            <a:ext cx="934117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defTabSz="914378">
              <a:buClr>
                <a:srgbClr val="000000"/>
              </a:buClr>
            </a:pPr>
            <a:r>
              <a:rPr lang="ru-RU" sz="4000" b="1" kern="0" dirty="0">
                <a:solidFill>
                  <a:schemeClr val="tx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Структура профиля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1FE1A9A-74FA-2AFD-0C4F-74B422E1D9E7}"/>
              </a:ext>
            </a:extLst>
          </p:cNvPr>
          <p:cNvSpPr txBox="1"/>
          <p:nvPr/>
        </p:nvSpPr>
        <p:spPr>
          <a:xfrm>
            <a:off x="857251" y="1108707"/>
            <a:ext cx="7918703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500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В соответствии с частью 5 ст. 67 с Федеральным законом от 29.12.2012 № 273-ФЗ «Об образовании в Российской Федерации»,</a:t>
            </a:r>
          </a:p>
          <a:p>
            <a:pPr lvl="0"/>
            <a:r>
              <a:rPr lang="ru-RU" sz="1500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-	Порядком организации индивидуального отбора обучающихся при приеме (переводе) в государственные и муниципальные образовательные организации Республики Башкортостан для получения основного общего и среднего общего образования с углубленным изучением отдельных учебных предметов или для профильного обучения, утвержденным постановлением Правительства Республики Башкортостан от 13.01.2014 г. № 4 «Об утверждении Порядка организации индивидуального отбора обучающихся при приеме (переводе) в государственные и муниципальные образовательные организации Республики Башкортостан для получения основного общего и среднего общего образования с углубленным изучением отдельных учебных предметов или для профильного обучения», </a:t>
            </a:r>
          </a:p>
          <a:p>
            <a:pPr lvl="0"/>
            <a:r>
              <a:rPr lang="ru-RU" sz="1500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-	Положением МАОУ «Школа с углубленным изучением отдельных предметов» «Организация индивидуального отбора обучающихся при приеме (переводе) для получения основного общего и среднего общего образования с углубленным изучением отдельных учебных предметов или для профильного обучения». </a:t>
            </a:r>
          </a:p>
          <a:p>
            <a:pPr defTabSz="914378">
              <a:buClr>
                <a:srgbClr val="000000"/>
              </a:buClr>
            </a:pPr>
            <a:endParaRPr lang="ru-RU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77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700" b="1" kern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Индивидуальный </a:t>
            </a:r>
            <a:r>
              <a:rPr lang="ru-RU" sz="2700" b="1" kern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отбор  будет являться  обязательным при приёме или переводе  </a:t>
            </a:r>
          </a:p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700" b="1" kern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в профильные 10-е классы.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C288-2C15-45DE-882E-160EA34E3F1B}" type="slidenum">
              <a:rPr lang="ru-RU" altLang="ru-RU" smtClean="0"/>
              <a:pPr/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0895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8;p16">
            <a:extLst>
              <a:ext uri="{FF2B5EF4-FFF2-40B4-BE49-F238E27FC236}">
                <a16:creationId xmlns:a16="http://schemas.microsoft.com/office/drawing/2014/main" xmlns="" id="{E9BE116C-A7BA-A327-D269-C17E09A95EF7}"/>
              </a:ext>
            </a:extLst>
          </p:cNvPr>
          <p:cNvSpPr txBox="1">
            <a:spLocks/>
          </p:cNvSpPr>
          <p:nvPr/>
        </p:nvSpPr>
        <p:spPr>
          <a:xfrm>
            <a:off x="-180528" y="-524594"/>
            <a:ext cx="7772401" cy="3528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378">
              <a:buClr>
                <a:srgbClr val="000000"/>
              </a:buClr>
            </a:pPr>
            <a:r>
              <a:rPr lang="ru-RU" sz="4000" b="1" kern="0" dirty="0">
                <a:solidFill>
                  <a:schemeClr val="tx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ПОЛОЖЕНИЕ</a:t>
            </a:r>
          </a:p>
          <a:p>
            <a:pPr defTabSz="914378">
              <a:buClr>
                <a:srgbClr val="000000"/>
              </a:buClr>
            </a:pPr>
            <a:r>
              <a:rPr lang="ru-RU" sz="2400" b="1" kern="0" dirty="0">
                <a:solidFill>
                  <a:schemeClr val="tx1"/>
                </a:solidFill>
              </a:rPr>
              <a:t>о правилах отбора при приеме в профильные </a:t>
            </a:r>
          </a:p>
          <a:p>
            <a:pPr defTabSz="914378">
              <a:buClr>
                <a:srgbClr val="000000"/>
              </a:buClr>
            </a:pPr>
            <a:r>
              <a:rPr lang="ru-RU" sz="2400" b="1" kern="0" dirty="0">
                <a:solidFill>
                  <a:schemeClr val="tx1"/>
                </a:solidFill>
              </a:rPr>
              <a:t>10-е классы МАОУ «Школа №45</a:t>
            </a:r>
            <a:r>
              <a:rPr lang="ru-RU" sz="2400" b="1" kern="0" dirty="0" smtClean="0">
                <a:solidFill>
                  <a:schemeClr val="tx1"/>
                </a:solidFill>
              </a:rPr>
              <a:t>»</a:t>
            </a:r>
            <a:endParaRPr lang="en-US" sz="2400" b="1" kern="0" dirty="0" smtClean="0">
              <a:solidFill>
                <a:schemeClr val="tx1"/>
              </a:solidFill>
            </a:endParaRPr>
          </a:p>
          <a:p>
            <a:pPr defTabSz="914378">
              <a:buClr>
                <a:srgbClr val="000000"/>
              </a:buClr>
            </a:pPr>
            <a:r>
              <a:rPr lang="ru-RU" sz="2400" b="1" kern="0" dirty="0" smtClean="0">
                <a:solidFill>
                  <a:schemeClr val="tx1"/>
                </a:solidFill>
              </a:rPr>
              <a:t> </a:t>
            </a:r>
            <a:r>
              <a:rPr lang="ru-RU" sz="2400" b="1" kern="0" dirty="0">
                <a:solidFill>
                  <a:schemeClr val="tx1"/>
                </a:solidFill>
              </a:rPr>
              <a:t>ГО </a:t>
            </a:r>
            <a:r>
              <a:rPr lang="ru-RU" sz="2400" b="1" kern="0" dirty="0" err="1">
                <a:solidFill>
                  <a:schemeClr val="tx1"/>
                </a:solidFill>
              </a:rPr>
              <a:t>г.Уфа</a:t>
            </a:r>
            <a:r>
              <a:rPr lang="ru-RU" sz="2400" b="1" kern="0" dirty="0">
                <a:solidFill>
                  <a:schemeClr val="tx1"/>
                </a:solidFill>
              </a:rPr>
              <a:t> </a:t>
            </a:r>
            <a:r>
              <a:rPr lang="ru-RU" sz="2400" b="1" kern="0" dirty="0" smtClean="0">
                <a:solidFill>
                  <a:schemeClr val="tx1"/>
                </a:solidFill>
              </a:rPr>
              <a:t>РБ </a:t>
            </a:r>
            <a:r>
              <a:rPr lang="ru-RU" sz="2400" b="1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Montserrat"/>
              </a:rPr>
              <a:t>на сайте</a:t>
            </a:r>
            <a:endParaRPr lang="ru-RU" sz="24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5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Box 3"/>
          <p:cNvSpPr txBox="1">
            <a:spLocks noChangeArrowheads="1"/>
          </p:cNvSpPr>
          <p:nvPr/>
        </p:nvSpPr>
        <p:spPr bwMode="auto">
          <a:xfrm>
            <a:off x="2033589" y="303610"/>
            <a:ext cx="585668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10 (профильный) класс общеобразовательной организации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951310"/>
            <a:ext cx="6318647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4313" indent="-214313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года № 273-ФЗ «Об образовании в Российской Федерации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приеме на обучение в профильные классы  образовательная организация вправе организовать индивидуальный отбор обучающихся (в соответствии с постановлением Правительства Республики Башкортостан от 13.01.2014 г. № 4).</a:t>
            </a:r>
          </a:p>
          <a:p>
            <a:pPr marL="214313" indent="-214313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школы об индивидуальном отборе (на сайте).</a:t>
            </a:r>
          </a:p>
          <a:p>
            <a:pPr marL="214313" indent="-214313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проводится по результатам успеваемости с учетом прохождения государственной итоговой аттестации по профильным предметам</a:t>
            </a:r>
          </a:p>
        </p:txBody>
      </p:sp>
    </p:spTree>
    <p:extLst>
      <p:ext uri="{BB962C8B-B14F-4D97-AF65-F5344CB8AC3E}">
        <p14:creationId xmlns:p14="http://schemas.microsoft.com/office/powerpoint/2010/main" val="1131419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8;p16">
            <a:extLst>
              <a:ext uri="{FF2B5EF4-FFF2-40B4-BE49-F238E27FC236}">
                <a16:creationId xmlns:a16="http://schemas.microsoft.com/office/drawing/2014/main" xmlns="" id="{4DDBD9C9-4E4F-7A7F-9087-4269A403B6E4}"/>
              </a:ext>
            </a:extLst>
          </p:cNvPr>
          <p:cNvSpPr txBox="1">
            <a:spLocks/>
          </p:cNvSpPr>
          <p:nvPr/>
        </p:nvSpPr>
        <p:spPr>
          <a:xfrm>
            <a:off x="742951" y="178950"/>
            <a:ext cx="7971282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defTabSz="914378">
              <a:buClr>
                <a:srgbClr val="000000"/>
              </a:buClr>
            </a:pPr>
            <a:r>
              <a:rPr lang="ru-RU" sz="4000" b="1" kern="0" dirty="0">
                <a:solidFill>
                  <a:srgbClr val="FF0000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УСЛОВИЯ приема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7390366-521D-C3FA-D3C2-866941BCEB75}"/>
              </a:ext>
            </a:extLst>
          </p:cNvPr>
          <p:cNvSpPr txBox="1"/>
          <p:nvPr/>
        </p:nvSpPr>
        <p:spPr>
          <a:xfrm>
            <a:off x="323528" y="942639"/>
            <a:ext cx="821531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>
              <a:buClr>
                <a:srgbClr val="000000"/>
              </a:buClr>
            </a:pPr>
            <a:r>
              <a:rPr lang="ru-RU" kern="0" dirty="0"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  <a:sym typeface="Arial"/>
              </a:rPr>
              <a:t>Родители  (законные представители) обучающихся подают заявление об   участии   в   индивидуальном   отборе на   имя   руководителя   школы по  установленной форме  не позднее 10 календарных дней до даты начала индивидуального отбора. </a:t>
            </a:r>
          </a:p>
          <a:p>
            <a:pPr defTabSz="914378">
              <a:buClr>
                <a:srgbClr val="000000"/>
              </a:buClr>
            </a:pPr>
            <a:endParaRPr lang="ru-RU" kern="0" dirty="0">
              <a:latin typeface="Calibri" panose="020F0502020204030204" pitchFamily="34" charset="0"/>
              <a:ea typeface="Tahoma" pitchFamily="34" charset="0"/>
              <a:cs typeface="Calibri" panose="020F0502020204030204" pitchFamily="34" charset="0"/>
              <a:sym typeface="Arial"/>
            </a:endParaRPr>
          </a:p>
          <a:p>
            <a:pPr defTabSz="914378">
              <a:buClr>
                <a:srgbClr val="000000"/>
              </a:buClr>
            </a:pPr>
            <a:r>
              <a:rPr lang="ru-RU" sz="2100" b="1" kern="0" dirty="0"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  <a:sym typeface="Arial"/>
              </a:rPr>
              <a:t>К заявлению прилагаются копии следующих документов обучающихся:</a:t>
            </a:r>
          </a:p>
          <a:p>
            <a:pPr defTabSz="914378">
              <a:buClr>
                <a:srgbClr val="000000"/>
              </a:buClr>
            </a:pPr>
            <a:r>
              <a:rPr lang="ru-RU" kern="0" dirty="0"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  <a:sym typeface="Arial"/>
              </a:rPr>
              <a:t>-аттестат об основном общем образовании;</a:t>
            </a:r>
          </a:p>
          <a:p>
            <a:pPr defTabSz="914378">
              <a:buClr>
                <a:srgbClr val="000000"/>
              </a:buClr>
            </a:pPr>
            <a:r>
              <a:rPr lang="ru-RU" kern="0" dirty="0"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  <a:sym typeface="Arial"/>
              </a:rPr>
              <a:t>-</a:t>
            </a:r>
            <a:r>
              <a:rPr lang="ru-RU" kern="0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выписка из ведомости о результатах ГИА по обязательным предметам ;</a:t>
            </a:r>
            <a:endParaRPr lang="ru-RU" kern="0" dirty="0">
              <a:latin typeface="Calibri" panose="020F0502020204030204" pitchFamily="34" charset="0"/>
              <a:ea typeface="Tahoma" pitchFamily="34" charset="0"/>
              <a:cs typeface="Calibri" panose="020F0502020204030204" pitchFamily="34" charset="0"/>
              <a:sym typeface="Arial"/>
            </a:endParaRPr>
          </a:p>
          <a:p>
            <a:pPr defTabSz="914378">
              <a:buClr>
                <a:srgbClr val="000000"/>
              </a:buClr>
            </a:pPr>
            <a:r>
              <a:rPr lang="ru-RU" kern="0" dirty="0"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  <a:sym typeface="Arial"/>
              </a:rPr>
              <a:t>-грамоты, дипломы, сертификаты, удостоверения и иные документы, подтверждающие учебные, интеллектуальные, творческие и спортивные достижения (победные и призовые места)  за последние 2 года (при наличии</a:t>
            </a:r>
            <a:r>
              <a:rPr lang="ru-RU" sz="2100" kern="0" dirty="0"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  <a:sym typeface="Arial"/>
              </a:rPr>
              <a:t>).</a:t>
            </a:r>
          </a:p>
          <a:p>
            <a:pPr defTabSz="914378">
              <a:buClr>
                <a:srgbClr val="000000"/>
              </a:buClr>
            </a:pPr>
            <a:endParaRPr lang="ru-RU" sz="2100" kern="0" dirty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18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50529"/>
            <a:ext cx="4392488" cy="163432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Минпроса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04.04.2023 г.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232/551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6056" y="457199"/>
            <a:ext cx="3096344" cy="4171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ОБРАЗЕЦ КОЛОНТИТУЛА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05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8;p16">
            <a:extLst>
              <a:ext uri="{FF2B5EF4-FFF2-40B4-BE49-F238E27FC236}">
                <a16:creationId xmlns:a16="http://schemas.microsoft.com/office/drawing/2014/main" xmlns="" id="{4DDBD9C9-4E4F-7A7F-9087-4269A403B6E4}"/>
              </a:ext>
            </a:extLst>
          </p:cNvPr>
          <p:cNvSpPr txBox="1">
            <a:spLocks/>
          </p:cNvSpPr>
          <p:nvPr/>
        </p:nvSpPr>
        <p:spPr>
          <a:xfrm>
            <a:off x="921300" y="171450"/>
            <a:ext cx="73152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defTabSz="914378">
              <a:buClr>
                <a:srgbClr val="000000"/>
              </a:buClr>
              <a:defRPr/>
            </a:pPr>
            <a:r>
              <a:rPr lang="ru-RU" sz="4000" b="1" kern="0" dirty="0">
                <a:solidFill>
                  <a:schemeClr val="tx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ЭТАПЫ приема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8650" y="919678"/>
            <a:ext cx="8401050" cy="3544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342900" algn="just">
              <a:spcBef>
                <a:spcPts val="48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4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1 этап - экспертиза представленных документов - проводится в течение </a:t>
            </a:r>
            <a:r>
              <a:rPr lang="ru-RU" sz="2400" b="1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5 рабочих дней</a:t>
            </a:r>
            <a:r>
              <a:rPr lang="ru-RU" sz="24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со дня начала индивидуального отбора. Экспертиза документов проводится по балльной системе согласно критериям Положения:</a:t>
            </a:r>
          </a:p>
          <a:p>
            <a:pPr marL="257175" indent="342900" algn="just">
              <a:spcBef>
                <a:spcPts val="48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4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2 этап - составление рейтинга обучающихся.</a:t>
            </a:r>
          </a:p>
          <a:p>
            <a:pPr marL="257175" indent="342900" algn="just">
              <a:spcBef>
                <a:spcPts val="48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4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3 этап - принятие решения о рекомендации к зачислению поступающих для получения среднего общего образования с углубленным изучением отдельных предметов.</a:t>
            </a:r>
          </a:p>
        </p:txBody>
      </p:sp>
    </p:spTree>
    <p:extLst>
      <p:ext uri="{BB962C8B-B14F-4D97-AF65-F5344CB8AC3E}">
        <p14:creationId xmlns:p14="http://schemas.microsoft.com/office/powerpoint/2010/main" val="3690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8;p16">
            <a:extLst>
              <a:ext uri="{FF2B5EF4-FFF2-40B4-BE49-F238E27FC236}">
                <a16:creationId xmlns:a16="http://schemas.microsoft.com/office/drawing/2014/main" xmlns="" id="{4DDBD9C9-4E4F-7A7F-9087-4269A403B6E4}"/>
              </a:ext>
            </a:extLst>
          </p:cNvPr>
          <p:cNvSpPr txBox="1">
            <a:spLocks/>
          </p:cNvSpPr>
          <p:nvPr/>
        </p:nvSpPr>
        <p:spPr>
          <a:xfrm>
            <a:off x="921300" y="171450"/>
            <a:ext cx="73152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defTabSz="914378">
              <a:buClr>
                <a:srgbClr val="000000"/>
              </a:buClr>
              <a:defRPr/>
            </a:pPr>
            <a:r>
              <a:rPr lang="ru-RU" sz="4000" b="1" kern="0" dirty="0">
                <a:solidFill>
                  <a:schemeClr val="tx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РЕЙТИНГ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8650" y="919678"/>
            <a:ext cx="8401050" cy="3239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342900" algn="just">
              <a:spcBef>
                <a:spcPts val="48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4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Рейтинг поступающих выстраивается по убыванию (от большего результата к меньшему) на основании:</a:t>
            </a:r>
          </a:p>
          <a:p>
            <a:pPr marL="257175" indent="342900" algn="just">
              <a:spcBef>
                <a:spcPts val="48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4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• среднего балла аттестата об основном общем образовании,</a:t>
            </a:r>
          </a:p>
          <a:p>
            <a:pPr marL="257175" indent="342900" algn="just">
              <a:spcBef>
                <a:spcPts val="48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4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• результатов ОГЭ по русскому языку, математике предметам, выбранным поступающим для углубленного изучения,</a:t>
            </a:r>
          </a:p>
          <a:p>
            <a:pPr marL="257175" indent="342900" algn="just">
              <a:spcBef>
                <a:spcPts val="48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4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• результатов участия в конкурсных мероприятиях.</a:t>
            </a:r>
          </a:p>
        </p:txBody>
      </p:sp>
    </p:spTree>
    <p:extLst>
      <p:ext uri="{BB962C8B-B14F-4D97-AF65-F5344CB8AC3E}">
        <p14:creationId xmlns:p14="http://schemas.microsoft.com/office/powerpoint/2010/main" val="415445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8;p16">
            <a:extLst>
              <a:ext uri="{FF2B5EF4-FFF2-40B4-BE49-F238E27FC236}">
                <a16:creationId xmlns:a16="http://schemas.microsoft.com/office/drawing/2014/main" xmlns="" id="{4DDBD9C9-4E4F-7A7F-9087-4269A403B6E4}"/>
              </a:ext>
            </a:extLst>
          </p:cNvPr>
          <p:cNvSpPr txBox="1">
            <a:spLocks/>
          </p:cNvSpPr>
          <p:nvPr/>
        </p:nvSpPr>
        <p:spPr>
          <a:xfrm>
            <a:off x="724965" y="-7426"/>
            <a:ext cx="73152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defTabSz="914378">
              <a:buClr>
                <a:srgbClr val="000000"/>
              </a:buClr>
            </a:pPr>
            <a:r>
              <a:rPr lang="ru-RU" sz="4000" b="1" kern="0" dirty="0">
                <a:solidFill>
                  <a:schemeClr val="tx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Конкурсный РЕЙТИНГ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801712"/>
              </p:ext>
            </p:extLst>
          </p:nvPr>
        </p:nvGraphicFramePr>
        <p:xfrm>
          <a:off x="361427" y="915566"/>
          <a:ext cx="8042275" cy="3901440"/>
        </p:xfrm>
        <a:graphic>
          <a:graphicData uri="http://schemas.openxmlformats.org/drawingml/2006/table">
            <a:tbl>
              <a:tblPr firstRow="1" firstCol="1" bandRow="1"/>
              <a:tblGrid>
                <a:gridCol w="605860">
                  <a:extLst>
                    <a:ext uri="{9D8B030D-6E8A-4147-A177-3AD203B41FA5}">
                      <a16:colId xmlns:a16="http://schemas.microsoft.com/office/drawing/2014/main" xmlns="" val="3527793886"/>
                    </a:ext>
                  </a:extLst>
                </a:gridCol>
                <a:gridCol w="4857859">
                  <a:extLst>
                    <a:ext uri="{9D8B030D-6E8A-4147-A177-3AD203B41FA5}">
                      <a16:colId xmlns:a16="http://schemas.microsoft.com/office/drawing/2014/main" xmlns="" val="986135053"/>
                    </a:ext>
                  </a:extLst>
                </a:gridCol>
                <a:gridCol w="2578556">
                  <a:extLst>
                    <a:ext uri="{9D8B030D-6E8A-4147-A177-3AD203B41FA5}">
                      <a16:colId xmlns:a16="http://schemas.microsoft.com/office/drawing/2014/main" xmlns="" val="2538355393"/>
                    </a:ext>
                  </a:extLst>
                </a:gridCol>
              </a:tblGrid>
              <a:tr h="54864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indent="268288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балл аттестата об основном общем образовании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2222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800" dirty="0" smtClean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 </a:t>
                      </a: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5 баллов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8588064"/>
                  </a:ext>
                </a:extLst>
              </a:tr>
              <a:tr h="54864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indent="182563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балл в аттестате по профильным предметам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2222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4 до 5 баллов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40347553"/>
                  </a:ext>
                </a:extLst>
              </a:tr>
              <a:tr h="27432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indent="268288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 ОГЭ по математике*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2222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4 до 5 баллов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02960401"/>
                  </a:ext>
                </a:extLst>
              </a:tr>
              <a:tr h="27432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indent="268288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 ОГЭ по русскому языку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2222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4 до 5 баллов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25652688"/>
                  </a:ext>
                </a:extLst>
              </a:tr>
              <a:tr h="54864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indent="268288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балл результатов ОГЭ по профильным предметам*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2222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4 до 5 баллов 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6368401"/>
                  </a:ext>
                </a:extLst>
              </a:tr>
              <a:tr h="170688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indent="268288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Результаты участия в конкурсных мероприятиях</a:t>
                      </a:r>
                      <a:r>
                        <a:rPr lang="ru-RU" sz="1800" dirty="0" smtClean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800" dirty="0">
                        <a:effectLst/>
                        <a:latin typeface="Times New Roman CYR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международный уровень,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всероссийский уровень,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региональный уровень,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муниципальный уровень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 CYR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8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одно достижение: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- 7 баллов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- 5 баллов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- 3 балла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- 1 балл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6521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2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8;p16">
            <a:extLst>
              <a:ext uri="{FF2B5EF4-FFF2-40B4-BE49-F238E27FC236}">
                <a16:creationId xmlns:a16="http://schemas.microsoft.com/office/drawing/2014/main" xmlns="" id="{4DDBD9C9-4E4F-7A7F-9087-4269A403B6E4}"/>
              </a:ext>
            </a:extLst>
          </p:cNvPr>
          <p:cNvSpPr txBox="1">
            <a:spLocks/>
          </p:cNvSpPr>
          <p:nvPr/>
        </p:nvSpPr>
        <p:spPr>
          <a:xfrm>
            <a:off x="1314328" y="413568"/>
            <a:ext cx="73152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defTabSz="914378">
              <a:buClr>
                <a:srgbClr val="000000"/>
              </a:buClr>
              <a:defRPr/>
            </a:pPr>
            <a:r>
              <a:rPr lang="ru-RU" sz="4000" b="1" kern="0" dirty="0">
                <a:solidFill>
                  <a:schemeClr val="tx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ПРЕИМУЩЕСТВЕННОЕ ПРАВО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25090" y="1528025"/>
            <a:ext cx="5503094" cy="2418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342900" algn="just">
              <a:spcBef>
                <a:spcPts val="48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1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победители и призеры Всероссийских, муниципальных и региональных олимпиад по предметам профильного обучения:</a:t>
            </a:r>
          </a:p>
          <a:p>
            <a:pPr marL="257175" indent="342900" algn="just">
              <a:spcBef>
                <a:spcPts val="48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1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участники региональных конкурсов научно-исследовательских работ или проектов по предметам профильного обучения:</a:t>
            </a:r>
          </a:p>
        </p:txBody>
      </p:sp>
    </p:spTree>
    <p:extLst>
      <p:ext uri="{BB962C8B-B14F-4D97-AF65-F5344CB8AC3E}">
        <p14:creationId xmlns:p14="http://schemas.microsoft.com/office/powerpoint/2010/main" val="42514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8;p16">
            <a:extLst>
              <a:ext uri="{FF2B5EF4-FFF2-40B4-BE49-F238E27FC236}">
                <a16:creationId xmlns:a16="http://schemas.microsoft.com/office/drawing/2014/main" xmlns="" id="{4DDBD9C9-4E4F-7A7F-9087-4269A403B6E4}"/>
              </a:ext>
            </a:extLst>
          </p:cNvPr>
          <p:cNvSpPr txBox="1">
            <a:spLocks/>
          </p:cNvSpPr>
          <p:nvPr/>
        </p:nvSpPr>
        <p:spPr>
          <a:xfrm>
            <a:off x="921300" y="171450"/>
            <a:ext cx="73152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defTabSz="914378">
              <a:buClr>
                <a:srgbClr val="000000"/>
              </a:buClr>
              <a:defRPr/>
            </a:pPr>
            <a:r>
              <a:rPr lang="ru-RU" sz="4000" b="1" kern="0" dirty="0">
                <a:solidFill>
                  <a:schemeClr val="tx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ПРЕИМУЩЕСТВЕННОЕ ПРАВО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973759"/>
            <a:ext cx="7020272" cy="3452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342900" algn="just">
              <a:spcBef>
                <a:spcPts val="48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1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имеющие по итогам учебного года за 9-й класс средний балл аттестата об основном общем образовании не ниже 4,5:</a:t>
            </a:r>
          </a:p>
          <a:p>
            <a:pPr marL="257175" indent="342900" algn="just">
              <a:spcBef>
                <a:spcPts val="48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1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обладатели похвальных грамот «За особые успехи в изучении отдельных предметов» (по профильным предметам):</a:t>
            </a:r>
          </a:p>
          <a:p>
            <a:pPr marL="257175" indent="342900" algn="just">
              <a:spcBef>
                <a:spcPts val="48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1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выпускники 9-х классов образовательных организаций, получившие по итогам государственной итоговой аттестации положительные отметки («4» и «5» баллов) по профильным учебным предметам.</a:t>
            </a:r>
          </a:p>
        </p:txBody>
      </p:sp>
    </p:spTree>
    <p:extLst>
      <p:ext uri="{BB962C8B-B14F-4D97-AF65-F5344CB8AC3E}">
        <p14:creationId xmlns:p14="http://schemas.microsoft.com/office/powerpoint/2010/main" val="273514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8;p16">
            <a:extLst>
              <a:ext uri="{FF2B5EF4-FFF2-40B4-BE49-F238E27FC236}">
                <a16:creationId xmlns:a16="http://schemas.microsoft.com/office/drawing/2014/main" xmlns="" id="{4DDBD9C9-4E4F-7A7F-9087-4269A403B6E4}"/>
              </a:ext>
            </a:extLst>
          </p:cNvPr>
          <p:cNvSpPr txBox="1">
            <a:spLocks/>
          </p:cNvSpPr>
          <p:nvPr/>
        </p:nvSpPr>
        <p:spPr>
          <a:xfrm>
            <a:off x="938958" y="206813"/>
            <a:ext cx="73152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defTabSz="914378">
              <a:buClr>
                <a:srgbClr val="000000"/>
              </a:buClr>
              <a:defRPr/>
            </a:pPr>
            <a:r>
              <a:rPr lang="ru-RU" sz="4000" b="1" kern="0" dirty="0">
                <a:solidFill>
                  <a:schemeClr val="tx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ПРЕИМУЩЕСТВЕННОЕ ПРАВО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42950" y="999413"/>
            <a:ext cx="8058150" cy="3111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342900" algn="just">
              <a:spcBef>
                <a:spcPts val="48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4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При равных результатах индивидуального отбора определяющим является средний балл аттестата об основном общем образовании.</a:t>
            </a:r>
          </a:p>
          <a:p>
            <a:pPr marL="257175" indent="342900" algn="just">
              <a:spcBef>
                <a:spcPts val="48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400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Рейтинг достижений, поступающих доводится организацией до сведения родителей (законных представителей) под подпись в течение двух рабочих дней, а также посредством размещения сведений на сайте школы и информационном стенде.</a:t>
            </a:r>
          </a:p>
        </p:txBody>
      </p:sp>
    </p:spTree>
    <p:extLst>
      <p:ext uri="{BB962C8B-B14F-4D97-AF65-F5344CB8AC3E}">
        <p14:creationId xmlns:p14="http://schemas.microsoft.com/office/powerpoint/2010/main" val="170564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174100" y="691200"/>
            <a:ext cx="7598700" cy="1094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rmAutofit/>
          </a:bodyPr>
          <a:lstStyle/>
          <a:p>
            <a:pPr algn="l"/>
            <a:r>
              <a:rPr lang="ru" b="1" dirty="0" smtClean="0"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MАОУ «Школа №45»</a:t>
            </a:r>
            <a:endParaRPr b="1" dirty="0"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174101" y="1822450"/>
            <a:ext cx="7284100" cy="2053359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25000" lnSpcReduction="20000"/>
          </a:bodyPr>
          <a:lstStyle/>
          <a:p>
            <a:r>
              <a:rPr lang="ru-RU" sz="11200" b="1" dirty="0">
                <a:solidFill>
                  <a:schemeClr val="tx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Поступление в 10-е профильные классы -  важный и осознанный выбор дальнейшего маршрута получения образования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endParaRPr lang="ru-RU" dirty="0">
              <a:solidFill>
                <a:schemeClr val="tx1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3552643"/>
            <a:ext cx="5226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>
              <a:buClr>
                <a:srgbClr val="000000"/>
              </a:buClr>
              <a:defRPr/>
            </a:pPr>
            <a:r>
              <a:rPr lang="ru-RU" sz="3600" b="1" kern="0" dirty="0">
                <a:solidFill>
                  <a:srgbClr val="BD373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УСПЕХОВ НА ГИА-9!</a:t>
            </a:r>
          </a:p>
        </p:txBody>
      </p:sp>
    </p:spTree>
    <p:extLst>
      <p:ext uri="{BB962C8B-B14F-4D97-AF65-F5344CB8AC3E}">
        <p14:creationId xmlns:p14="http://schemas.microsoft.com/office/powerpoint/2010/main" val="25508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159" y="1504950"/>
            <a:ext cx="6400801" cy="2074912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БЛАГОДАРИМ ЗА ВНИМАНИЕ</a:t>
            </a:r>
            <a:endParaRPr lang="ru-RU" sz="6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766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168" y="1117355"/>
            <a:ext cx="8764312" cy="3693319"/>
          </a:xfrm>
          <a:prstGeom prst="rect">
            <a:avLst/>
          </a:prstGeom>
          <a:ln w="0" cmpd="thickThin">
            <a:solidFill>
              <a:srgbClr val="143B84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ГИА-9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итогового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Единое расписание и продолжительность проведения ОГЭ по каждому предмету 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168" y="267494"/>
            <a:ext cx="847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all" spc="-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</a:t>
            </a:r>
            <a:r>
              <a:rPr lang="ru-RU" sz="3200" b="1" cap="all" spc="-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тверждены </a:t>
            </a:r>
            <a:r>
              <a:rPr lang="ru-RU" sz="4000" b="1" cap="all" spc="-1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</a:t>
            </a:r>
            <a:r>
              <a:rPr lang="ru-RU" sz="3200" b="1" cap="all" spc="-1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инпросвещения</a:t>
            </a:r>
            <a:r>
              <a:rPr lang="ru-RU" sz="3200" b="1" cap="all" spc="-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cap="all" spc="-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РФ</a:t>
            </a:r>
            <a:r>
              <a:rPr lang="ru-RU" sz="3200" b="1" cap="all" spc="-1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endParaRPr lang="ru-RU" sz="3200" b="1" cap="all" spc="-1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C992421-CA32-D309-ACE3-6B951C318F95}"/>
              </a:ext>
            </a:extLst>
          </p:cNvPr>
          <p:cNvSpPr txBox="1"/>
          <p:nvPr/>
        </p:nvSpPr>
        <p:spPr>
          <a:xfrm>
            <a:off x="6752904" y="2541434"/>
            <a:ext cx="228754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93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055531" y="123478"/>
            <a:ext cx="3032938" cy="976125"/>
          </a:xfrm>
          <a:prstGeom prst="roundRect">
            <a:avLst>
              <a:gd name="adj" fmla="val 46536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ЧАСТНИКИ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ГИА-9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750" y="1545432"/>
            <a:ext cx="8064500" cy="195570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классов </a:t>
            </a:r>
            <a:endParaRPr lang="ru-R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имеющие академической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выполнившие учебный план в полном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объеме;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«зачет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собеседованию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4413052" y="1168821"/>
            <a:ext cx="317897" cy="385762"/>
          </a:xfrm>
          <a:prstGeom prst="rightArrow">
            <a:avLst/>
          </a:prstGeom>
          <a:solidFill>
            <a:srgbClr val="A3D9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504" y="3827343"/>
            <a:ext cx="8928992" cy="119557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ЭКЗАМЕНАМ</a:t>
            </a:r>
          </a:p>
          <a:p>
            <a:pPr algn="ctr" eaLnBrk="1" hangingPunct="1"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4413052" y="3475513"/>
            <a:ext cx="317897" cy="385763"/>
          </a:xfrm>
          <a:prstGeom prst="rightArrow">
            <a:avLst/>
          </a:prstGeom>
          <a:solidFill>
            <a:srgbClr val="A3D9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1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15565"/>
            <a:ext cx="8856984" cy="1008113"/>
          </a:xfrm>
        </p:spPr>
        <p:txBody>
          <a:bodyPr>
            <a:normAutofit/>
          </a:bodyPr>
          <a:lstStyle/>
          <a:p>
            <a:r>
              <a:rPr lang="ru-RU" sz="3200" b="1" cap="all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3200" b="1" cap="all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на участие в  ГИА</a:t>
            </a:r>
            <a:endParaRPr lang="ru-RU" sz="3200" b="1" cap="all" spc="-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" y="1234877"/>
            <a:ext cx="9108504" cy="33944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2-х заявлений: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итоговое собеседование (до 31 января 2024 г.);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сдачу ОГЭ (до 1 февраля 2024 г.)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корректировку по выбору экзаменов возможно: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марта 2024 г.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5" y="4306183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63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7363" y="-159391"/>
            <a:ext cx="8407028" cy="1107996"/>
          </a:xfrm>
          <a:noFill/>
        </p:spPr>
        <p:txBody>
          <a:bodyPr wrap="square" rtlCol="0">
            <a:spAutoFit/>
          </a:bodyPr>
          <a:lstStyle/>
          <a:p>
            <a:r>
              <a:rPr lang="ru-RU" sz="6600" b="1" cap="all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ГИА-9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483591" y="1965184"/>
            <a:ext cx="7833323" cy="1045732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Обязательные предметы: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русский язык 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математика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+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предмета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99773" y="4425658"/>
            <a:ext cx="7917141" cy="632066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Участники с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ОВЗ (заключение ЦПМПК)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имеют право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выбора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ОГЭ или ГВЭ (2 экзамена)</a:t>
            </a:r>
          </a:p>
        </p:txBody>
      </p:sp>
      <p:pic>
        <p:nvPicPr>
          <p:cNvPr id="13" name="Picture 2" descr="3D White инвалида бизнес с ноутбуком на ногах, работая с напарником 3D изображение изолированных белом фоне Фотография, картинк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96" y="4427204"/>
            <a:ext cx="686990" cy="63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E74A9044-A3CB-4ADA-B236-E880128F1815}"/>
              </a:ext>
            </a:extLst>
          </p:cNvPr>
          <p:cNvSpPr/>
          <p:nvPr/>
        </p:nvSpPr>
        <p:spPr>
          <a:xfrm>
            <a:off x="399773" y="3057924"/>
            <a:ext cx="7988651" cy="1295709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1 марта  возможно внести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изменения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endParaRPr lang="en-US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создавать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новое заявление, а вносить изменение в имеющееся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F9042EE-E629-4DF2-88C0-C01771346F48}"/>
              </a:ext>
            </a:extLst>
          </p:cNvPr>
          <p:cNvSpPr txBox="1"/>
          <p:nvPr/>
        </p:nvSpPr>
        <p:spPr>
          <a:xfrm>
            <a:off x="483591" y="887966"/>
            <a:ext cx="79048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- 4 экзамена;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оценивание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5-ти бальной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шкале;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72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DA23A9A-C647-42A2-95DD-E657A0246971}"/>
              </a:ext>
            </a:extLst>
          </p:cNvPr>
          <p:cNvSpPr txBox="1"/>
          <p:nvPr/>
        </p:nvSpPr>
        <p:spPr>
          <a:xfrm>
            <a:off x="89738" y="275866"/>
            <a:ext cx="894675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cap="all" spc="-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ОГЭ (ГВЭ) – итоговое собеседование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739" y="1453060"/>
            <a:ext cx="31861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07504" y="1944387"/>
            <a:ext cx="2896046" cy="1872694"/>
          </a:xfrm>
          <a:prstGeom prst="downArrow">
            <a:avLst>
              <a:gd name="adj1" fmla="val 60447"/>
              <a:gd name="adj2" fmla="val 5000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 уважительной причине; «незачет»; удаление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8650" y="3817081"/>
            <a:ext cx="2762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5425" y="4371950"/>
            <a:ext cx="2900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апреля 2024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sp>
        <p:nvSpPr>
          <p:cNvPr id="12" name="Стрелка вправо с вырезом 11"/>
          <p:cNvSpPr/>
          <p:nvPr/>
        </p:nvSpPr>
        <p:spPr>
          <a:xfrm rot="5400000">
            <a:off x="1365548" y="4227736"/>
            <a:ext cx="249902" cy="21525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95936" y="3579862"/>
            <a:ext cx="5040560" cy="1477862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Участники с ОВЗ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(справка, заключение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ТПМПК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особые условия; продолжительность +30 минут </a:t>
            </a:r>
          </a:p>
        </p:txBody>
      </p:sp>
      <p:sp>
        <p:nvSpPr>
          <p:cNvPr id="16" name="AutoShape 2" descr="https://static.tildacdn.com/tild3836-3238-4661-b862-306135323337/fipi-logo-or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1767845"/>
            <a:ext cx="570853" cy="81550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176237" y="1314560"/>
            <a:ext cx="4544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https://fipi.ru/itogovoye-sobesedovaniye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43808" y="2175597"/>
            <a:ext cx="1459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</a:t>
            </a:r>
          </a:p>
        </p:txBody>
      </p:sp>
      <p:pic>
        <p:nvPicPr>
          <p:cNvPr id="1026" name="Picture 2" descr="https://storage.myseldon.com/news-pict-83/830642605EFA42A7E4AB00399661849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261" y="1735104"/>
            <a:ext cx="2904204" cy="156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dnevnikmastera.ru/sites/default/files/styles/780w/public/photoart/kak_narisovat_chasy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353084"/>
            <a:ext cx="864096" cy="93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67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313393"/>
            <a:ext cx="90010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endParaRPr lang="ru-RU" sz="2400" b="1" cap="all" spc="-100" dirty="0">
              <a:solidFill>
                <a:srgbClr val="00A6EB"/>
              </a:solidFill>
              <a:latin typeface="Trebuchet MS" pitchFamily="34" charset="0"/>
              <a:cs typeface="Lath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91630"/>
            <a:ext cx="8928992" cy="3510444"/>
          </a:xfr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задание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чтение текста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задание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пересказ прочитанного текста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задание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монологическое высказывание на выбор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(описание фотографии, повествование на основе жизненного опыта, рассуждение по одной из сформулированных проблем)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задание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диалог (беседа по теме предыдущего задания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11510"/>
            <a:ext cx="892899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итогового собеседования: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8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TM02900771[[fn=Сектор]]</Template>
  <TotalTime>11184</TotalTime>
  <Words>1562</Words>
  <Application>Microsoft Office PowerPoint</Application>
  <PresentationFormat>Экран (16:9)</PresentationFormat>
  <Paragraphs>242</Paragraphs>
  <Slides>37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51" baseType="lpstr">
      <vt:lpstr>ＭＳ Ｐゴシック</vt:lpstr>
      <vt:lpstr>Arial</vt:lpstr>
      <vt:lpstr>Calibri</vt:lpstr>
      <vt:lpstr>Century Gothic</vt:lpstr>
      <vt:lpstr>Courier New</vt:lpstr>
      <vt:lpstr>Latha</vt:lpstr>
      <vt:lpstr>Montserrat</vt:lpstr>
      <vt:lpstr>Tahoma</vt:lpstr>
      <vt:lpstr>Times New Roman</vt:lpstr>
      <vt:lpstr>Times New Roman CYR</vt:lpstr>
      <vt:lpstr>Trebuchet MS</vt:lpstr>
      <vt:lpstr>Wingdings</vt:lpstr>
      <vt:lpstr>Wingdings 3</vt:lpstr>
      <vt:lpstr>Сектор</vt:lpstr>
      <vt:lpstr>Презентация PowerPoint</vt:lpstr>
      <vt:lpstr>Презентация PowerPoint</vt:lpstr>
      <vt:lpstr>Приказ Минпроса  и Рособрнадзора  от 04.04.2023 г. № 232/551 </vt:lpstr>
      <vt:lpstr>Презентация PowerPoint</vt:lpstr>
      <vt:lpstr>Презентация PowerPoint</vt:lpstr>
      <vt:lpstr>Сроки регистрации на участие в  ГИА</vt:lpstr>
      <vt:lpstr>ГИА-9</vt:lpstr>
      <vt:lpstr>Презентация PowerPoint</vt:lpstr>
      <vt:lpstr>Презентация PowerPoint</vt:lpstr>
      <vt:lpstr>Презентация PowerPoint</vt:lpstr>
      <vt:lpstr>Презентация PowerPoint</vt:lpstr>
      <vt:lpstr>Аттестат об основном общем образовании</vt:lpstr>
      <vt:lpstr>Презентация PowerPoint</vt:lpstr>
      <vt:lpstr>Презентация PowerPoint</vt:lpstr>
      <vt:lpstr>Ресурсы для подготовки к ОГЭ:</vt:lpstr>
      <vt:lpstr>Презентация PowerPoint</vt:lpstr>
      <vt:lpstr>От чего зависит выбор профиля? </vt:lpstr>
      <vt:lpstr>Презентация PowerPoint</vt:lpstr>
      <vt:lpstr>Профильное обучение в школе. Это что такое?</vt:lpstr>
      <vt:lpstr>Презентация PowerPoint</vt:lpstr>
      <vt:lpstr>ФЕДЕРАЛЬНЫЕ ОБРАЗОВАТЕЛЬНЫЕ ПРОГРАММЫ (ФОПы)</vt:lpstr>
      <vt:lpstr>Презентация PowerPoint</vt:lpstr>
      <vt:lpstr>Презентация PowerPoint</vt:lpstr>
      <vt:lpstr>Профили обучения и сочетание предметов в них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MАОУ «Школа №45»</vt:lpstr>
      <vt:lpstr>БЛАГОДАРИМ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kreslavski_ga</dc:creator>
  <cp:lastModifiedBy>Учетная запись Майкрософт</cp:lastModifiedBy>
  <cp:revision>667</cp:revision>
  <cp:lastPrinted>2021-11-16T14:44:23Z</cp:lastPrinted>
  <dcterms:created xsi:type="dcterms:W3CDTF">2014-06-10T07:34:58Z</dcterms:created>
  <dcterms:modified xsi:type="dcterms:W3CDTF">2024-01-21T15:28:25Z</dcterms:modified>
</cp:coreProperties>
</file>