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9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77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3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11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5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03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44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5653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8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8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5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0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8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857250"/>
            <a:ext cx="3505200" cy="5143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2051" name="object 3"/>
          <p:cNvSpPr>
            <a:spLocks/>
          </p:cNvSpPr>
          <p:nvPr/>
        </p:nvSpPr>
        <p:spPr bwMode="auto">
          <a:xfrm>
            <a:off x="1716088" y="2125664"/>
            <a:ext cx="7427912" cy="1900237"/>
          </a:xfrm>
          <a:custGeom>
            <a:avLst/>
            <a:gdLst>
              <a:gd name="T0" fmla="*/ 0 w 7428230"/>
              <a:gd name="T1" fmla="*/ 1900300 h 1900555"/>
              <a:gd name="T2" fmla="*/ 7427976 w 7428230"/>
              <a:gd name="T3" fmla="*/ 1900300 h 1900555"/>
              <a:gd name="T4" fmla="*/ 7427976 w 7428230"/>
              <a:gd name="T5" fmla="*/ 0 h 1900555"/>
              <a:gd name="T6" fmla="*/ 0 w 7428230"/>
              <a:gd name="T7" fmla="*/ 0 h 1900555"/>
              <a:gd name="T8" fmla="*/ 0 w 7428230"/>
              <a:gd name="T9" fmla="*/ 1900300 h 1900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8230"/>
              <a:gd name="T16" fmla="*/ 0 h 1900555"/>
              <a:gd name="T17" fmla="*/ 7428230 w 7428230"/>
              <a:gd name="T18" fmla="*/ 1900555 h 19005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8230" h="1900555">
                <a:moveTo>
                  <a:pt x="0" y="1900300"/>
                </a:moveTo>
                <a:lnTo>
                  <a:pt x="7427976" y="1900300"/>
                </a:lnTo>
                <a:lnTo>
                  <a:pt x="7427976" y="0"/>
                </a:lnTo>
                <a:lnTo>
                  <a:pt x="0" y="0"/>
                </a:lnTo>
                <a:lnTo>
                  <a:pt x="0" y="1900300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2" name="object 4"/>
          <p:cNvSpPr>
            <a:spLocks/>
          </p:cNvSpPr>
          <p:nvPr/>
        </p:nvSpPr>
        <p:spPr bwMode="auto">
          <a:xfrm>
            <a:off x="573089" y="3551238"/>
            <a:ext cx="568325" cy="474662"/>
          </a:xfrm>
          <a:custGeom>
            <a:avLst/>
            <a:gdLst>
              <a:gd name="T0" fmla="*/ 0 w 568325"/>
              <a:gd name="T1" fmla="*/ 473837 h 474344"/>
              <a:gd name="T2" fmla="*/ 568325 w 568325"/>
              <a:gd name="T3" fmla="*/ 473837 h 474344"/>
              <a:gd name="T4" fmla="*/ 568325 w 568325"/>
              <a:gd name="T5" fmla="*/ 0 h 474344"/>
              <a:gd name="T6" fmla="*/ 0 w 568325"/>
              <a:gd name="T7" fmla="*/ 0 h 474344"/>
              <a:gd name="T8" fmla="*/ 0 w 568325"/>
              <a:gd name="T9" fmla="*/ 473837 h 47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325"/>
              <a:gd name="T16" fmla="*/ 0 h 474344"/>
              <a:gd name="T17" fmla="*/ 568325 w 568325"/>
              <a:gd name="T18" fmla="*/ 474344 h 474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325" h="474344">
                <a:moveTo>
                  <a:pt x="0" y="473837"/>
                </a:moveTo>
                <a:lnTo>
                  <a:pt x="568325" y="473837"/>
                </a:lnTo>
                <a:lnTo>
                  <a:pt x="568325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3" name="object 5"/>
          <p:cNvSpPr>
            <a:spLocks/>
          </p:cNvSpPr>
          <p:nvPr/>
        </p:nvSpPr>
        <p:spPr bwMode="auto">
          <a:xfrm>
            <a:off x="1716088" y="2125663"/>
            <a:ext cx="565150" cy="474662"/>
          </a:xfrm>
          <a:custGeom>
            <a:avLst/>
            <a:gdLst>
              <a:gd name="T0" fmla="*/ 0 w 565150"/>
              <a:gd name="T1" fmla="*/ 475145 h 475614"/>
              <a:gd name="T2" fmla="*/ 565150 w 565150"/>
              <a:gd name="T3" fmla="*/ 475145 h 475614"/>
              <a:gd name="T4" fmla="*/ 565150 w 565150"/>
              <a:gd name="T5" fmla="*/ 0 h 475614"/>
              <a:gd name="T6" fmla="*/ 0 w 565150"/>
              <a:gd name="T7" fmla="*/ 0 h 475614"/>
              <a:gd name="T8" fmla="*/ 0 w 565150"/>
              <a:gd name="T9" fmla="*/ 475145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150"/>
              <a:gd name="T16" fmla="*/ 0 h 475614"/>
              <a:gd name="T17" fmla="*/ 565150 w 565150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150" h="475614">
                <a:moveTo>
                  <a:pt x="0" y="475145"/>
                </a:moveTo>
                <a:lnTo>
                  <a:pt x="565150" y="475145"/>
                </a:lnTo>
                <a:lnTo>
                  <a:pt x="565150" y="0"/>
                </a:lnTo>
                <a:lnTo>
                  <a:pt x="0" y="0"/>
                </a:lnTo>
                <a:lnTo>
                  <a:pt x="0" y="475145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4" name="object 6"/>
          <p:cNvSpPr>
            <a:spLocks/>
          </p:cNvSpPr>
          <p:nvPr/>
        </p:nvSpPr>
        <p:spPr bwMode="auto">
          <a:xfrm>
            <a:off x="2281239" y="1657351"/>
            <a:ext cx="585787" cy="468313"/>
          </a:xfrm>
          <a:custGeom>
            <a:avLst/>
            <a:gdLst>
              <a:gd name="T0" fmla="*/ 0 w 586105"/>
              <a:gd name="T1" fmla="*/ 467880 h 467994"/>
              <a:gd name="T2" fmla="*/ 585787 w 586105"/>
              <a:gd name="T3" fmla="*/ 467880 h 467994"/>
              <a:gd name="T4" fmla="*/ 585787 w 586105"/>
              <a:gd name="T5" fmla="*/ 0 h 467994"/>
              <a:gd name="T6" fmla="*/ 0 w 586105"/>
              <a:gd name="T7" fmla="*/ 0 h 467994"/>
              <a:gd name="T8" fmla="*/ 0 w 586105"/>
              <a:gd name="T9" fmla="*/ 467880 h 467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105"/>
              <a:gd name="T16" fmla="*/ 0 h 467994"/>
              <a:gd name="T17" fmla="*/ 586105 w 586105"/>
              <a:gd name="T18" fmla="*/ 467994 h 467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105" h="467994">
                <a:moveTo>
                  <a:pt x="0" y="467880"/>
                </a:moveTo>
                <a:lnTo>
                  <a:pt x="585787" y="467880"/>
                </a:lnTo>
                <a:lnTo>
                  <a:pt x="585787" y="0"/>
                </a:lnTo>
                <a:lnTo>
                  <a:pt x="0" y="0"/>
                </a:lnTo>
                <a:lnTo>
                  <a:pt x="0" y="46788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5" name="object 7"/>
          <p:cNvSpPr>
            <a:spLocks/>
          </p:cNvSpPr>
          <p:nvPr/>
        </p:nvSpPr>
        <p:spPr bwMode="auto">
          <a:xfrm>
            <a:off x="1141413" y="3551238"/>
            <a:ext cx="584200" cy="474662"/>
          </a:xfrm>
          <a:custGeom>
            <a:avLst/>
            <a:gdLst>
              <a:gd name="T0" fmla="*/ 0 w 584200"/>
              <a:gd name="T1" fmla="*/ 473837 h 474344"/>
              <a:gd name="T2" fmla="*/ 584200 w 584200"/>
              <a:gd name="T3" fmla="*/ 473837 h 474344"/>
              <a:gd name="T4" fmla="*/ 584200 w 584200"/>
              <a:gd name="T5" fmla="*/ 0 h 474344"/>
              <a:gd name="T6" fmla="*/ 0 w 584200"/>
              <a:gd name="T7" fmla="*/ 0 h 474344"/>
              <a:gd name="T8" fmla="*/ 0 w 584200"/>
              <a:gd name="T9" fmla="*/ 473837 h 47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4200"/>
              <a:gd name="T16" fmla="*/ 0 h 474344"/>
              <a:gd name="T17" fmla="*/ 584200 w 584200"/>
              <a:gd name="T18" fmla="*/ 474344 h 474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4200" h="474344">
                <a:moveTo>
                  <a:pt x="0" y="473837"/>
                </a:moveTo>
                <a:lnTo>
                  <a:pt x="584200" y="473837"/>
                </a:lnTo>
                <a:lnTo>
                  <a:pt x="584200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8"/>
          <p:cNvSpPr>
            <a:spLocks/>
          </p:cNvSpPr>
          <p:nvPr/>
        </p:nvSpPr>
        <p:spPr bwMode="auto">
          <a:xfrm>
            <a:off x="2281239" y="2125663"/>
            <a:ext cx="585787" cy="482600"/>
          </a:xfrm>
          <a:custGeom>
            <a:avLst/>
            <a:gdLst>
              <a:gd name="T0" fmla="*/ 0 w 586105"/>
              <a:gd name="T1" fmla="*/ 482206 h 482600"/>
              <a:gd name="T2" fmla="*/ 585787 w 586105"/>
              <a:gd name="T3" fmla="*/ 482206 h 482600"/>
              <a:gd name="T4" fmla="*/ 585787 w 586105"/>
              <a:gd name="T5" fmla="*/ 0 h 482600"/>
              <a:gd name="T6" fmla="*/ 0 w 586105"/>
              <a:gd name="T7" fmla="*/ 0 h 482600"/>
              <a:gd name="T8" fmla="*/ 0 w 586105"/>
              <a:gd name="T9" fmla="*/ 482206 h 482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105"/>
              <a:gd name="T16" fmla="*/ 0 h 482600"/>
              <a:gd name="T17" fmla="*/ 586105 w 586105"/>
              <a:gd name="T18" fmla="*/ 482600 h 482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105" h="482600">
                <a:moveTo>
                  <a:pt x="0" y="482206"/>
                </a:moveTo>
                <a:lnTo>
                  <a:pt x="585787" y="482206"/>
                </a:lnTo>
                <a:lnTo>
                  <a:pt x="585787" y="0"/>
                </a:lnTo>
                <a:lnTo>
                  <a:pt x="0" y="0"/>
                </a:lnTo>
                <a:lnTo>
                  <a:pt x="0" y="482206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9"/>
          <p:cNvSpPr>
            <a:spLocks/>
          </p:cNvSpPr>
          <p:nvPr/>
        </p:nvSpPr>
        <p:spPr bwMode="auto">
          <a:xfrm>
            <a:off x="1141414" y="2600326"/>
            <a:ext cx="574675" cy="468313"/>
          </a:xfrm>
          <a:custGeom>
            <a:avLst/>
            <a:gdLst>
              <a:gd name="T0" fmla="*/ 0 w 575310"/>
              <a:gd name="T1" fmla="*/ 467906 h 467994"/>
              <a:gd name="T2" fmla="*/ 574738 w 575310"/>
              <a:gd name="T3" fmla="*/ 467906 h 467994"/>
              <a:gd name="T4" fmla="*/ 574738 w 575310"/>
              <a:gd name="T5" fmla="*/ 0 h 467994"/>
              <a:gd name="T6" fmla="*/ 0 w 575310"/>
              <a:gd name="T7" fmla="*/ 0 h 467994"/>
              <a:gd name="T8" fmla="*/ 0 w 575310"/>
              <a:gd name="T9" fmla="*/ 467906 h 467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5310"/>
              <a:gd name="T16" fmla="*/ 0 h 467994"/>
              <a:gd name="T17" fmla="*/ 575310 w 575310"/>
              <a:gd name="T18" fmla="*/ 467994 h 467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5310" h="467994">
                <a:moveTo>
                  <a:pt x="0" y="467906"/>
                </a:moveTo>
                <a:lnTo>
                  <a:pt x="574738" y="467906"/>
                </a:lnTo>
                <a:lnTo>
                  <a:pt x="574738" y="0"/>
                </a:lnTo>
                <a:lnTo>
                  <a:pt x="0" y="0"/>
                </a:lnTo>
                <a:lnTo>
                  <a:pt x="0" y="467906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10"/>
          <p:cNvSpPr>
            <a:spLocks/>
          </p:cNvSpPr>
          <p:nvPr/>
        </p:nvSpPr>
        <p:spPr bwMode="auto">
          <a:xfrm>
            <a:off x="1" y="2600325"/>
            <a:ext cx="582613" cy="476250"/>
          </a:xfrm>
          <a:custGeom>
            <a:avLst/>
            <a:gdLst>
              <a:gd name="T0" fmla="*/ 0 w 582930"/>
              <a:gd name="T1" fmla="*/ 475056 h 475614"/>
              <a:gd name="T2" fmla="*/ 582612 w 582930"/>
              <a:gd name="T3" fmla="*/ 475056 h 475614"/>
              <a:gd name="T4" fmla="*/ 582612 w 582930"/>
              <a:gd name="T5" fmla="*/ 0 h 475614"/>
              <a:gd name="T6" fmla="*/ 0 w 582930"/>
              <a:gd name="T7" fmla="*/ 0 h 475614"/>
              <a:gd name="T8" fmla="*/ 0 w 582930"/>
              <a:gd name="T9" fmla="*/ 475056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930"/>
              <a:gd name="T16" fmla="*/ 0 h 475614"/>
              <a:gd name="T17" fmla="*/ 582930 w 582930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930" h="475614">
                <a:moveTo>
                  <a:pt x="0" y="475056"/>
                </a:moveTo>
                <a:lnTo>
                  <a:pt x="582612" y="475056"/>
                </a:lnTo>
                <a:lnTo>
                  <a:pt x="582612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11"/>
          <p:cNvSpPr>
            <a:spLocks/>
          </p:cNvSpPr>
          <p:nvPr/>
        </p:nvSpPr>
        <p:spPr bwMode="auto">
          <a:xfrm>
            <a:off x="1716089" y="2600325"/>
            <a:ext cx="574675" cy="476250"/>
          </a:xfrm>
          <a:custGeom>
            <a:avLst/>
            <a:gdLst>
              <a:gd name="T0" fmla="*/ 0 w 574675"/>
              <a:gd name="T1" fmla="*/ 475056 h 475614"/>
              <a:gd name="T2" fmla="*/ 574675 w 574675"/>
              <a:gd name="T3" fmla="*/ 475056 h 475614"/>
              <a:gd name="T4" fmla="*/ 574675 w 574675"/>
              <a:gd name="T5" fmla="*/ 0 h 475614"/>
              <a:gd name="T6" fmla="*/ 0 w 574675"/>
              <a:gd name="T7" fmla="*/ 0 h 475614"/>
              <a:gd name="T8" fmla="*/ 0 w 574675"/>
              <a:gd name="T9" fmla="*/ 475056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4675"/>
              <a:gd name="T16" fmla="*/ 0 h 475614"/>
              <a:gd name="T17" fmla="*/ 574675 w 574675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4675" h="475614">
                <a:moveTo>
                  <a:pt x="0" y="475056"/>
                </a:moveTo>
                <a:lnTo>
                  <a:pt x="574675" y="475056"/>
                </a:lnTo>
                <a:lnTo>
                  <a:pt x="574675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0" name="object 12"/>
          <p:cNvSpPr>
            <a:spLocks/>
          </p:cNvSpPr>
          <p:nvPr/>
        </p:nvSpPr>
        <p:spPr bwMode="auto">
          <a:xfrm>
            <a:off x="573089" y="3068639"/>
            <a:ext cx="568325" cy="484187"/>
          </a:xfrm>
          <a:custGeom>
            <a:avLst/>
            <a:gdLst>
              <a:gd name="T0" fmla="*/ 0 w 568325"/>
              <a:gd name="T1" fmla="*/ 483400 h 483869"/>
              <a:gd name="T2" fmla="*/ 568325 w 568325"/>
              <a:gd name="T3" fmla="*/ 483400 h 483869"/>
              <a:gd name="T4" fmla="*/ 568325 w 568325"/>
              <a:gd name="T5" fmla="*/ 0 h 483869"/>
              <a:gd name="T6" fmla="*/ 0 w 568325"/>
              <a:gd name="T7" fmla="*/ 0 h 483869"/>
              <a:gd name="T8" fmla="*/ 0 w 568325"/>
              <a:gd name="T9" fmla="*/ 483400 h 4838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325"/>
              <a:gd name="T16" fmla="*/ 0 h 483869"/>
              <a:gd name="T17" fmla="*/ 568325 w 568325"/>
              <a:gd name="T18" fmla="*/ 483869 h 4838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325" h="483869">
                <a:moveTo>
                  <a:pt x="0" y="483400"/>
                </a:moveTo>
                <a:lnTo>
                  <a:pt x="568325" y="483400"/>
                </a:lnTo>
                <a:lnTo>
                  <a:pt x="568325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13"/>
          <p:cNvSpPr>
            <a:spLocks/>
          </p:cNvSpPr>
          <p:nvPr/>
        </p:nvSpPr>
        <p:spPr bwMode="auto">
          <a:xfrm>
            <a:off x="1141413" y="3068639"/>
            <a:ext cx="584200" cy="484187"/>
          </a:xfrm>
          <a:custGeom>
            <a:avLst/>
            <a:gdLst>
              <a:gd name="T0" fmla="*/ 0 w 584200"/>
              <a:gd name="T1" fmla="*/ 483400 h 483869"/>
              <a:gd name="T2" fmla="*/ 584200 w 584200"/>
              <a:gd name="T3" fmla="*/ 483400 h 483869"/>
              <a:gd name="T4" fmla="*/ 584200 w 584200"/>
              <a:gd name="T5" fmla="*/ 0 h 483869"/>
              <a:gd name="T6" fmla="*/ 0 w 584200"/>
              <a:gd name="T7" fmla="*/ 0 h 483869"/>
              <a:gd name="T8" fmla="*/ 0 w 584200"/>
              <a:gd name="T9" fmla="*/ 483400 h 4838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4200"/>
              <a:gd name="T16" fmla="*/ 0 h 483869"/>
              <a:gd name="T17" fmla="*/ 584200 w 584200"/>
              <a:gd name="T18" fmla="*/ 483869 h 4838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4200" h="483869">
                <a:moveTo>
                  <a:pt x="0" y="483400"/>
                </a:moveTo>
                <a:lnTo>
                  <a:pt x="584200" y="483400"/>
                </a:lnTo>
                <a:lnTo>
                  <a:pt x="584200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2" name="object 14"/>
          <p:cNvSpPr txBox="1">
            <a:spLocks noChangeArrowheads="1"/>
          </p:cNvSpPr>
          <p:nvPr/>
        </p:nvSpPr>
        <p:spPr bwMode="auto">
          <a:xfrm>
            <a:off x="2735262" y="1906587"/>
            <a:ext cx="6408738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985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РОДИТЕЛЬСКОЕ </a:t>
            </a:r>
          </a:p>
          <a:p>
            <a:pPr algn="ctr" eaLnBrk="1" hangingPunct="1">
              <a:spcBef>
                <a:spcPts val="10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 СОБРАНИЕ  ПО ТЕМЕ</a:t>
            </a:r>
            <a:endParaRPr lang="ru-RU" sz="4000" dirty="0">
              <a:latin typeface="Georgia" panose="02040502050405020303" pitchFamily="18" charset="0"/>
            </a:endParaRPr>
          </a:p>
          <a:p>
            <a:pPr algn="ctr" eaLnBrk="1" hangingPunct="1">
              <a:spcBef>
                <a:spcPts val="14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«ЕГЭ – 2024»</a:t>
            </a:r>
            <a:endParaRPr lang="ru-RU" sz="4000" dirty="0">
              <a:latin typeface="Georgia" panose="02040502050405020303" pitchFamily="18" charset="0"/>
            </a:endParaRPr>
          </a:p>
          <a:p>
            <a:pPr eaLnBrk="1" hangingPunct="1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6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2362200"/>
            <a:ext cx="6831532" cy="4440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556766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4078985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1781047"/>
            <a:ext cx="7962265" cy="4338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+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рекомендации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ПМПК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(психолого-медико- </a:t>
            </a:r>
            <a:r>
              <a:rPr sz="2400" b="1" i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педагогическая</a:t>
            </a:r>
            <a:r>
              <a:rPr sz="2400" b="1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комиссия)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Cambria"/>
              <a:cs typeface="Cambria"/>
            </a:endParaRPr>
          </a:p>
          <a:p>
            <a:pPr marL="367665" indent="-229235">
              <a:lnSpc>
                <a:spcPts val="2705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5" dirty="0">
                <a:latin typeface="Cambria"/>
                <a:cs typeface="Cambria"/>
              </a:rPr>
              <a:t> ОВЗ (ограниченные возможности</a:t>
            </a:r>
            <a:endParaRPr sz="2400">
              <a:latin typeface="Cambria"/>
              <a:cs typeface="Cambria"/>
            </a:endParaRPr>
          </a:p>
          <a:p>
            <a:pPr marL="367665">
              <a:lnSpc>
                <a:spcPts val="2705"/>
              </a:lnSpc>
            </a:pPr>
            <a:r>
              <a:rPr sz="2400" b="1" spc="-5" dirty="0">
                <a:latin typeface="Cambria"/>
                <a:cs typeface="Cambria"/>
              </a:rPr>
              <a:t>здоровья)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  <a:spcBef>
                <a:spcPts val="18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+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справка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инвалидности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действительной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датой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на момент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сдачи экзаменов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mbria"/>
              <a:cs typeface="Cambria"/>
            </a:endParaRPr>
          </a:p>
          <a:p>
            <a:pPr marL="367665" indent="-229235">
              <a:lnSpc>
                <a:spcPct val="100000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spc="-5" dirty="0">
                <a:latin typeface="Cambria"/>
                <a:cs typeface="Cambria"/>
              </a:rPr>
              <a:t>инвалидностью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5366" y="363727"/>
            <a:ext cx="5665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Правила</a:t>
            </a:r>
            <a:r>
              <a:rPr spc="-30" dirty="0"/>
              <a:t> </a:t>
            </a:r>
            <a:r>
              <a:rPr spc="-5" dirty="0"/>
              <a:t>проведения</a:t>
            </a:r>
            <a:r>
              <a:rPr spc="-25" dirty="0"/>
              <a:t> </a:t>
            </a:r>
            <a:r>
              <a:rPr dirty="0"/>
              <a:t>ГИА-11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6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школы)!!!!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67665"/>
            <a:ext cx="8249920" cy="711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480"/>
              </a:spcBef>
            </a:pPr>
            <a:r>
              <a:rPr sz="2400" dirty="0"/>
              <a:t>Как </a:t>
            </a:r>
            <a:r>
              <a:rPr sz="2400" spc="-5" dirty="0"/>
              <a:t>получить федеральную медаль </a:t>
            </a:r>
            <a:r>
              <a:rPr sz="2400" dirty="0"/>
              <a:t>«За </a:t>
            </a:r>
            <a:r>
              <a:rPr sz="2400" spc="-5" dirty="0"/>
              <a:t>особые </a:t>
            </a:r>
            <a:r>
              <a:rPr sz="2400" spc="-20" dirty="0"/>
              <a:t>успехи </a:t>
            </a:r>
            <a:r>
              <a:rPr sz="2400" dirty="0"/>
              <a:t>в </a:t>
            </a:r>
            <a:r>
              <a:rPr sz="2400" spc="-515" dirty="0"/>
              <a:t> </a:t>
            </a:r>
            <a:r>
              <a:rPr sz="2400" spc="-5" dirty="0"/>
              <a:t>учении»?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40588" y="1195273"/>
            <a:ext cx="8568055" cy="575478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>
              <a:lnSpc>
                <a:spcPts val="2160"/>
              </a:lnSpc>
              <a:spcBef>
                <a:spcPts val="375"/>
              </a:spcBef>
            </a:pP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успехи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учении» 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вручается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аттестатом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b="1" spc="-4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 образовании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отличием, </a:t>
            </a:r>
            <a:r>
              <a:rPr b="1" spc="-2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b="1" spc="-2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ученику, 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окончил</a:t>
            </a:r>
            <a:r>
              <a:rPr b="1" spc="-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11й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класс, получил</a:t>
            </a:r>
            <a:r>
              <a:rPr b="1" spc="-3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отметки</a:t>
            </a:r>
            <a:r>
              <a:rPr b="1" spc="-2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«отлично»</a:t>
            </a:r>
            <a:r>
              <a:rPr b="1" spc="-2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130"/>
              </a:lnSpc>
            </a:pP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</a:t>
            </a:r>
            <a:r>
              <a:rPr b="1" spc="-2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r>
              <a:rPr b="1" spc="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  <a:r>
              <a:rPr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b="1" spc="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</a:t>
            </a:r>
            <a:r>
              <a:rPr b="1" spc="-3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70 баллов на едином государственном экзамене (далее - ЕГЭ) по учебному предмету "Русский язык" и не менее 70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уровня);</a:t>
            </a: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 по учебным предметам "Русский язык" и "Математика" (далее - обязательные учебные предметы) - в случае прохождения выпускником ГИА в форме государственного выпускного экзамена (далее - ГВЭ);</a:t>
            </a: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 по обязательному учебному предмету, сдаваемому в форме ГВЭ, и не менее 70 баллов по обязательному учебному предмету, сдаваемому в форме ЕГЭ - в случае выбора выпускником различных форм прохождения ГИА (ЕГЭ и ГВЭ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4999" y="3607759"/>
            <a:ext cx="3093643" cy="3014980"/>
            <a:chOff x="3891127" y="3607759"/>
            <a:chExt cx="4170045" cy="3014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1127" y="3607759"/>
              <a:ext cx="4169705" cy="30143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599" y="3755986"/>
              <a:ext cx="3657600" cy="25024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56108" y="152400"/>
            <a:ext cx="8439150" cy="6763425"/>
          </a:xfrm>
        </p:spPr>
        <p:txBody>
          <a:bodyPr/>
          <a:lstStyle/>
          <a:p>
            <a:r>
              <a:rPr lang="ru-RU" dirty="0"/>
              <a:t>Медаль "За особые успехи в учении" II степени вручается выпускникам, имеющим по всем учебным предметам, </a:t>
            </a:r>
            <a:r>
              <a:rPr lang="ru-RU" dirty="0" err="1"/>
              <a:t>изучавшимся</a:t>
            </a:r>
            <a:r>
              <a:rPr lang="ru-RU" dirty="0"/>
              <a:t> в соответствии с учебным планом, итоговые оценки успеваемости "отлично" и не более двух оценок "хорошо", успешно прошедшим ГИА (без учета результатов, полученных при прохождении повторно ГИА) и набравшим:</a:t>
            </a:r>
          </a:p>
          <a:p>
            <a:endParaRPr lang="ru-RU" dirty="0"/>
          </a:p>
          <a:p>
            <a:r>
              <a:rPr lang="ru-RU" dirty="0"/>
              <a:t>не менее 60 баллов на ЕГЭ по учебному предмету "Русский язык" и не менее 60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уровня);</a:t>
            </a:r>
          </a:p>
          <a:p>
            <a:endParaRPr lang="ru-RU" dirty="0"/>
          </a:p>
          <a:p>
            <a:r>
              <a:rPr lang="ru-RU" dirty="0"/>
              <a:t>5 баллов по обязательным учебным предметам - в случае прохождения выпускником ГИА в форме ГВЭ;</a:t>
            </a:r>
          </a:p>
          <a:p>
            <a:endParaRPr lang="ru-RU" dirty="0"/>
          </a:p>
          <a:p>
            <a:r>
              <a:rPr lang="ru-RU" dirty="0"/>
              <a:t>5 баллов по обязательному учебному предмету, сдаваемому в форме ГВЭ, и не менее 60 баллов по обязательному учебному предмету, сдаваемому в форме ЕГЭ - в случае выбора выпускником различных форм прохождения ГИА (ЕГЭ и ГВЭ</a:t>
            </a:r>
          </a:p>
        </p:txBody>
      </p:sp>
    </p:spTree>
    <p:extLst>
      <p:ext uri="{BB962C8B-B14F-4D97-AF65-F5344CB8AC3E}">
        <p14:creationId xmlns:p14="http://schemas.microsoft.com/office/powerpoint/2010/main" val="387372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42" y="84201"/>
            <a:ext cx="82175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Золотым</a:t>
            </a:r>
            <a:r>
              <a:rPr sz="24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знаком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>
                <a:solidFill>
                  <a:srgbClr val="C00000"/>
                </a:solidFill>
                <a:latin typeface="Cambria"/>
                <a:cs typeface="Cambria"/>
              </a:rPr>
              <a:t>«Отличник</a:t>
            </a:r>
            <a:r>
              <a:rPr sz="2400" b="1" spc="-10">
                <a:solidFill>
                  <a:srgbClr val="C00000"/>
                </a:solidFill>
                <a:latin typeface="Cambria"/>
                <a:cs typeface="Cambria"/>
              </a:rPr>
              <a:t>»</a:t>
            </a:r>
            <a:r>
              <a:rPr sz="240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будут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награждать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школьников,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стоит</a:t>
            </a:r>
            <a:r>
              <a:rPr sz="24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отлично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все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полугодовые,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годовые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оценки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400" b="1" spc="-5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11-м</a:t>
            </a:r>
            <a:r>
              <a:rPr sz="24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классах.</a:t>
            </a:r>
            <a:endParaRPr sz="2400">
              <a:latin typeface="Cambria"/>
              <a:cs typeface="Cambria"/>
            </a:endParaRPr>
          </a:p>
          <a:p>
            <a:pPr marL="241300" marR="332105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Ещё для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знака 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 по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предметам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42" y="4340097"/>
            <a:ext cx="8486775" cy="13792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4259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Серебряный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знак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получат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более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двух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отметок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хорошо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11-м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415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получения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награды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также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обязательным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дисциплинам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>
              <a:latin typeface="Cambria"/>
              <a:cs typeface="Cambria"/>
            </a:endParaRPr>
          </a:p>
          <a:p>
            <a:pPr marL="12700" marR="259079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Учтите,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что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официально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установленные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 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самых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популярных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университетов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страны,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скорее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формальность,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чем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руководство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действию.</a:t>
            </a:r>
            <a:endParaRPr sz="2400">
              <a:latin typeface="Cambria"/>
              <a:cs typeface="Cambria"/>
            </a:endParaRPr>
          </a:p>
          <a:p>
            <a:pPr marL="12700" marR="591820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Нередко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зачисления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на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бюджет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таких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ВУЗах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достаточно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100-бальных</a:t>
            </a:r>
            <a:r>
              <a:rPr sz="24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результатов.</a:t>
            </a:r>
            <a:endParaRPr sz="2400">
              <a:latin typeface="Cambria"/>
              <a:cs typeface="Cambria"/>
            </a:endParaRPr>
          </a:p>
          <a:p>
            <a:pPr marL="12700" marR="765175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Борьба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бюджетные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места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разгорается</a:t>
            </a:r>
            <a:r>
              <a:rPr sz="24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между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обладателями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золотых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медалей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дополнительных</a:t>
            </a:r>
            <a:endParaRPr sz="2400">
              <a:latin typeface="Cambria"/>
              <a:cs typeface="Cambria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баллов,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получить за особые достижения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победы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олимпиадах.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2024</a:t>
            </a:r>
            <a:r>
              <a:rPr sz="2400" b="1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Cambria"/>
                <a:cs typeface="Cambria"/>
              </a:rPr>
              <a:t>году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утверждены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5572" y="1093722"/>
            <a:ext cx="6699884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7514" marR="5080" indent="-1695450">
              <a:lnSpc>
                <a:spcPct val="110000"/>
              </a:lnSpc>
              <a:spcBef>
                <a:spcPts val="100"/>
              </a:spcBef>
            </a:pP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Планируемые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34" dirty="0">
                <a:solidFill>
                  <a:srgbClr val="921317"/>
                </a:solidFill>
                <a:latin typeface="Arial"/>
                <a:cs typeface="Arial"/>
              </a:rPr>
              <a:t>изменения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45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395" dirty="0">
                <a:solidFill>
                  <a:srgbClr val="921317"/>
                </a:solidFill>
                <a:latin typeface="Arial"/>
                <a:cs typeface="Arial"/>
              </a:rPr>
              <a:t>КИМ  </a:t>
            </a:r>
            <a:r>
              <a:rPr sz="4000" spc="-420" dirty="0">
                <a:solidFill>
                  <a:srgbClr val="921317"/>
                </a:solidFill>
                <a:latin typeface="Arial"/>
                <a:cs typeface="Arial"/>
              </a:rPr>
              <a:t>ЕГ</a:t>
            </a:r>
            <a:r>
              <a:rPr sz="4000" spc="-475" dirty="0">
                <a:solidFill>
                  <a:srgbClr val="921317"/>
                </a:solidFill>
                <a:latin typeface="Arial"/>
                <a:cs typeface="Arial"/>
              </a:rPr>
              <a:t>Э</a:t>
            </a:r>
            <a:r>
              <a:rPr sz="4000" spc="-18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9" dirty="0">
                <a:solidFill>
                  <a:srgbClr val="921317"/>
                </a:solidFill>
                <a:latin typeface="Arial"/>
                <a:cs typeface="Arial"/>
              </a:rPr>
              <a:t>202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4</a:t>
            </a:r>
            <a:r>
              <a:rPr sz="4000" spc="-18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году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9169400" cy="6870700"/>
            <a:chOff x="-6350" y="0"/>
            <a:chExt cx="9169400" cy="68707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88" y="4650359"/>
              <a:ext cx="9083675" cy="130810"/>
            </a:xfrm>
            <a:custGeom>
              <a:avLst/>
              <a:gdLst/>
              <a:ahLst/>
              <a:cxnLst/>
              <a:rect l="l" t="t" r="r" b="b"/>
              <a:pathLst>
                <a:path w="9083675" h="130810">
                  <a:moveTo>
                    <a:pt x="0" y="130683"/>
                  </a:moveTo>
                  <a:lnTo>
                    <a:pt x="9083111" y="0"/>
                  </a:lnTo>
                </a:path>
              </a:pathLst>
            </a:custGeom>
            <a:ln w="381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075" y="2711970"/>
              <a:ext cx="6892035" cy="387680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849" y="293877"/>
            <a:ext cx="2566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Русский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38" y="1560017"/>
            <a:ext cx="85109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16230" algn="l"/>
              </a:tabLst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заданиях 13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14 </a:t>
            </a:r>
            <a:r>
              <a:rPr sz="2000" spc="-10" dirty="0">
                <a:latin typeface="Times New Roman"/>
                <a:cs typeface="Times New Roman"/>
              </a:rPr>
              <a:t>изменены </a:t>
            </a:r>
            <a:r>
              <a:rPr sz="2000" spc="-15" dirty="0">
                <a:latin typeface="Times New Roman"/>
                <a:cs typeface="Times New Roman"/>
              </a:rPr>
              <a:t>формулировка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система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 (множественный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выбор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виде</a:t>
            </a:r>
            <a:r>
              <a:rPr sz="2000" dirty="0">
                <a:latin typeface="Times New Roman"/>
                <a:cs typeface="Times New Roman"/>
              </a:rPr>
              <a:t> цифр).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Одновременно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этим</a:t>
            </a:r>
            <a:r>
              <a:rPr sz="2000" dirty="0">
                <a:latin typeface="Times New Roman"/>
                <a:cs typeface="Times New Roman"/>
              </a:rPr>
              <a:t> расширен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языковой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материал.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система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</a:t>
            </a:r>
            <a:r>
              <a:rPr sz="2000" spc="-5" dirty="0">
                <a:latin typeface="Times New Roman"/>
                <a:cs typeface="Times New Roman"/>
              </a:rPr>
              <a:t> 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26.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738" y="2779522"/>
            <a:ext cx="7185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4505" algn="l"/>
                <a:tab pos="1818639" algn="l"/>
                <a:tab pos="3661410" algn="l"/>
                <a:tab pos="4787900" algn="l"/>
                <a:tab pos="5386705" algn="l"/>
              </a:tabLst>
            </a:pPr>
            <a:r>
              <a:rPr sz="2000" dirty="0">
                <a:latin typeface="Times New Roman"/>
                <a:cs typeface="Times New Roman"/>
              </a:rPr>
              <a:t>3.	</a:t>
            </a:r>
            <a:r>
              <a:rPr sz="2000" spc="-5" dirty="0">
                <a:latin typeface="Times New Roman"/>
                <a:cs typeface="Times New Roman"/>
              </a:rPr>
              <a:t>Изменена	</a:t>
            </a:r>
            <a:r>
              <a:rPr sz="2000" spc="-15" dirty="0">
                <a:latin typeface="Times New Roman"/>
                <a:cs typeface="Times New Roman"/>
              </a:rPr>
              <a:t>формулировка	</a:t>
            </a:r>
            <a:r>
              <a:rPr sz="2000" spc="-5" dirty="0">
                <a:latin typeface="Times New Roman"/>
                <a:cs typeface="Times New Roman"/>
              </a:rPr>
              <a:t>задания	</a:t>
            </a:r>
            <a:r>
              <a:rPr sz="2000" dirty="0">
                <a:latin typeface="Times New Roman"/>
                <a:cs typeface="Times New Roman"/>
              </a:rPr>
              <a:t>27.	</a:t>
            </a:r>
            <a:r>
              <a:rPr sz="2000" spc="-5" dirty="0">
                <a:latin typeface="Times New Roman"/>
                <a:cs typeface="Times New Roman"/>
              </a:rPr>
              <a:t>Предполагается,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293" y="2779522"/>
            <a:ext cx="1069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7225" algn="l"/>
              </a:tabLst>
            </a:pP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38" y="3084702"/>
            <a:ext cx="85109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246630" algn="l"/>
                <a:tab pos="3623310" algn="l"/>
                <a:tab pos="5013325" algn="l"/>
                <a:tab pos="5984240" algn="l"/>
              </a:tabLst>
            </a:pP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с</a:t>
            </a:r>
            <a:r>
              <a:rPr sz="2000" spc="-70" dirty="0">
                <a:latin typeface="Times New Roman"/>
                <a:cs typeface="Times New Roman"/>
              </a:rPr>
              <a:t>хо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	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5" dirty="0">
                <a:latin typeface="Times New Roman"/>
                <a:cs typeface="Times New Roman"/>
              </a:rPr>
              <a:t>пример</a:t>
            </a:r>
            <a:r>
              <a:rPr sz="2000" dirty="0">
                <a:latin typeface="Times New Roman"/>
                <a:cs typeface="Times New Roman"/>
              </a:rPr>
              <a:t>ы-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люс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рации  </a:t>
            </a:r>
            <a:r>
              <a:rPr sz="2000" spc="-5" dirty="0">
                <a:latin typeface="Times New Roman"/>
                <a:cs typeface="Times New Roman"/>
              </a:rPr>
              <a:t>являются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неотъемлемой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частью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пояснений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ним.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Уточнено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понятие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738" y="3694302"/>
            <a:ext cx="3676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3079115" algn="l"/>
              </a:tabLst>
            </a:pPr>
            <a:r>
              <a:rPr sz="2000" dirty="0">
                <a:latin typeface="Times New Roman"/>
                <a:cs typeface="Times New Roman"/>
              </a:rPr>
              <a:t>ана</a:t>
            </a:r>
            <a:r>
              <a:rPr sz="2000" spc="1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dirty="0">
                <a:latin typeface="Times New Roman"/>
                <a:cs typeface="Times New Roman"/>
              </a:rPr>
              <a:t>а	смыс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овой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38" y="3999102"/>
            <a:ext cx="35242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7595" algn="l"/>
              </a:tabLst>
            </a:pPr>
            <a:r>
              <a:rPr sz="2000" dirty="0">
                <a:latin typeface="Times New Roman"/>
                <a:cs typeface="Times New Roman"/>
              </a:rPr>
              <a:t>«Проанализируйте	</a:t>
            </a:r>
            <a:r>
              <a:rPr sz="2000" spc="-5" dirty="0">
                <a:latin typeface="Times New Roman"/>
                <a:cs typeface="Times New Roman"/>
              </a:rPr>
              <a:t>указанную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64584" y="3694302"/>
            <a:ext cx="47180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0205">
              <a:lnSpc>
                <a:spcPct val="100000"/>
              </a:lnSpc>
              <a:spcBef>
                <a:spcPts val="100"/>
              </a:spcBef>
              <a:tabLst>
                <a:tab pos="1550035" algn="l"/>
                <a:tab pos="1604645" algn="l"/>
                <a:tab pos="2409825" algn="l"/>
                <a:tab pos="3411220" algn="l"/>
              </a:tabLst>
            </a:pPr>
            <a:r>
              <a:rPr sz="2000" dirty="0">
                <a:latin typeface="Times New Roman"/>
                <a:cs typeface="Times New Roman"/>
              </a:rPr>
              <a:t>между		</a:t>
            </a:r>
            <a:r>
              <a:rPr sz="2000" spc="-5" dirty="0">
                <a:latin typeface="Times New Roman"/>
                <a:cs typeface="Times New Roman"/>
              </a:rPr>
              <a:t>примерами-иллюстрациями: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ую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язь	между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имер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ми-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738" y="4303852"/>
            <a:ext cx="851090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иллюстрациями». Обоснование </a:t>
            </a:r>
            <a:r>
              <a:rPr sz="2000" spc="-5" dirty="0">
                <a:latin typeface="Times New Roman"/>
                <a:cs typeface="Times New Roman"/>
              </a:rPr>
              <a:t>собственного мнения </a:t>
            </a:r>
            <a:r>
              <a:rPr sz="2000" spc="-10" dirty="0">
                <a:latin typeface="Times New Roman"/>
                <a:cs typeface="Times New Roman"/>
              </a:rPr>
              <a:t>экзаменуемого </a:t>
            </a:r>
            <a:r>
              <a:rPr sz="2000" spc="-15" dirty="0">
                <a:latin typeface="Times New Roman"/>
                <a:cs typeface="Times New Roman"/>
              </a:rPr>
              <a:t>требует </a:t>
            </a:r>
            <a:r>
              <a:rPr sz="2000" spc="-10" dirty="0">
                <a:latin typeface="Times New Roman"/>
                <a:cs typeface="Times New Roman"/>
              </a:rPr>
              <a:t> включения </a:t>
            </a:r>
            <a:r>
              <a:rPr sz="2000" spc="-5" dirty="0">
                <a:latin typeface="Times New Roman"/>
                <a:cs typeface="Times New Roman"/>
              </a:rPr>
              <a:t>примера-аргумента, опирающегося на </a:t>
            </a:r>
            <a:r>
              <a:rPr sz="2000" dirty="0">
                <a:latin typeface="Times New Roman"/>
                <a:cs typeface="Times New Roman"/>
              </a:rPr>
              <a:t>жизненный, </a:t>
            </a:r>
            <a:r>
              <a:rPr sz="2000" spc="-5" dirty="0">
                <a:latin typeface="Times New Roman"/>
                <a:cs typeface="Times New Roman"/>
              </a:rPr>
              <a:t>читательский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историко-культурный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опыт </a:t>
            </a:r>
            <a:r>
              <a:rPr sz="2000" spc="-10" dirty="0">
                <a:latin typeface="Times New Roman"/>
                <a:cs typeface="Times New Roman"/>
              </a:rPr>
              <a:t>экзаменуемого.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2000" spc="-10" dirty="0">
                <a:latin typeface="Times New Roman"/>
                <a:cs typeface="Times New Roman"/>
              </a:rPr>
              <a:t>Скорректированы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27.</a:t>
            </a:r>
            <a:endParaRPr sz="2000">
              <a:latin typeface="Times New Roman"/>
              <a:cs typeface="Times New Roman"/>
            </a:endParaRPr>
          </a:p>
          <a:p>
            <a:pPr marL="281940" indent="-269875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8257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54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до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50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44215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1550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5" dirty="0">
                <a:solidFill>
                  <a:srgbClr val="921317"/>
                </a:solidFill>
                <a:latin typeface="Times New Roman"/>
                <a:cs typeface="Times New Roman"/>
              </a:rPr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448" y="1204340"/>
            <a:ext cx="845820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5750" algn="l"/>
              </a:tabLst>
            </a:pPr>
            <a:r>
              <a:rPr sz="2000" dirty="0">
                <a:latin typeface="Times New Roman"/>
                <a:cs typeface="Times New Roman"/>
              </a:rPr>
              <a:t>Сокращено </a:t>
            </a:r>
            <a:r>
              <a:rPr sz="2000" spc="-25" dirty="0">
                <a:latin typeface="Times New Roman"/>
                <a:cs typeface="Times New Roman"/>
              </a:rPr>
              <a:t>кол-во </a:t>
            </a:r>
            <a:r>
              <a:rPr sz="2000" spc="-5" dirty="0">
                <a:latin typeface="Times New Roman"/>
                <a:cs typeface="Times New Roman"/>
              </a:rPr>
              <a:t>заданий </a:t>
            </a:r>
            <a:r>
              <a:rPr sz="2000" spc="-10" dirty="0">
                <a:latin typeface="Times New Roman"/>
                <a:cs typeface="Times New Roman"/>
              </a:rPr>
              <a:t>базового </a:t>
            </a:r>
            <a:r>
              <a:rPr sz="2000" spc="-5" dirty="0">
                <a:latin typeface="Times New Roman"/>
                <a:cs typeface="Times New Roman"/>
              </a:rPr>
              <a:t>уровня сложности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10" dirty="0">
                <a:latin typeface="Times New Roman"/>
                <a:cs typeface="Times New Roman"/>
              </a:rPr>
              <a:t>кратким </a:t>
            </a:r>
            <a:r>
              <a:rPr sz="2000" spc="-20" dirty="0">
                <a:latin typeface="Times New Roman"/>
                <a:cs typeface="Times New Roman"/>
              </a:rPr>
              <a:t>ответом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 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46164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Уточнена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тема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сочинения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11.4: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вместо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формулировки,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дающей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экзаменуемому </a:t>
            </a:r>
            <a:r>
              <a:rPr sz="2000" spc="-5" dirty="0">
                <a:latin typeface="Times New Roman"/>
                <a:cs typeface="Times New Roman"/>
              </a:rPr>
              <a:t>возможность </a:t>
            </a:r>
            <a:r>
              <a:rPr sz="2000" spc="-15" dirty="0">
                <a:latin typeface="Times New Roman"/>
                <a:cs typeface="Times New Roman"/>
              </a:rPr>
              <a:t>привлекать </a:t>
            </a:r>
            <a:r>
              <a:rPr sz="2000" dirty="0">
                <a:latin typeface="Times New Roman"/>
                <a:cs typeface="Times New Roman"/>
              </a:rPr>
              <a:t>любые </a:t>
            </a:r>
            <a:r>
              <a:rPr sz="2000" spc="-5" dirty="0">
                <a:latin typeface="Times New Roman"/>
                <a:cs typeface="Times New Roman"/>
              </a:rPr>
              <a:t>произведения для </a:t>
            </a:r>
            <a:r>
              <a:rPr sz="2000" dirty="0">
                <a:latin typeface="Times New Roman"/>
                <a:cs typeface="Times New Roman"/>
              </a:rPr>
              <a:t>раскрытия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темы,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формулировку</a:t>
            </a:r>
            <a:r>
              <a:rPr sz="2000" spc="-10" dirty="0">
                <a:latin typeface="Times New Roman"/>
                <a:cs typeface="Times New Roman"/>
              </a:rPr>
              <a:t> включены</a:t>
            </a:r>
            <a:r>
              <a:rPr sz="2000" spc="-5" dirty="0">
                <a:latin typeface="Times New Roman"/>
                <a:cs typeface="Times New Roman"/>
              </a:rPr>
              <a:t> имена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трѐх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писателей-классиков,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требуется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выбрать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одного.</a:t>
            </a:r>
            <a:endParaRPr sz="200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buAutoNum type="arabicPeriod"/>
              <a:tabLst>
                <a:tab pos="369570" algn="l"/>
              </a:tabLst>
            </a:pPr>
            <a:r>
              <a:rPr sz="2000" spc="5" dirty="0">
                <a:latin typeface="Times New Roman"/>
                <a:cs typeface="Times New Roman"/>
              </a:rPr>
              <a:t>Внесены 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коррективы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8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заданий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развѐрнутым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ответом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повышения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требований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грамотности):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324485" algn="l"/>
                <a:tab pos="325120" algn="l"/>
                <a:tab pos="1529080" algn="l"/>
                <a:tab pos="2613025" algn="l"/>
                <a:tab pos="4107815" algn="l"/>
                <a:tab pos="5653405" algn="l"/>
                <a:tab pos="6743700" algn="l"/>
                <a:tab pos="7738745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ып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аний	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20" dirty="0">
                <a:latin typeface="Times New Roman"/>
                <a:cs typeface="Times New Roman"/>
              </a:rPr>
              <a:t>/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/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.2  </a:t>
            </a:r>
            <a:r>
              <a:rPr sz="2000" spc="-5" dirty="0">
                <a:latin typeface="Times New Roman"/>
                <a:cs typeface="Times New Roman"/>
              </a:rPr>
              <a:t>(оценивание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двум,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spc="5" dirty="0">
                <a:latin typeface="Times New Roman"/>
                <a:cs typeface="Times New Roman"/>
              </a:rPr>
              <a:t>трѐм</a:t>
            </a:r>
            <a:r>
              <a:rPr sz="2000" dirty="0">
                <a:latin typeface="Times New Roman"/>
                <a:cs typeface="Times New Roman"/>
              </a:rPr>
              <a:t> критериям);</a:t>
            </a:r>
            <a:endParaRPr sz="200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buChar char="-"/>
              <a:tabLst>
                <a:tab pos="21272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уточнѐн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критерий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4.1/4.2,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9.1/9.2,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«Логичность,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соблюдение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речевых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грамматических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норм»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(учитываются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только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логические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речевые, но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ошибки);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247015" algn="l"/>
                <a:tab pos="247650" algn="l"/>
                <a:tab pos="1433195" algn="l"/>
                <a:tab pos="2593340" algn="l"/>
                <a:tab pos="2933065" algn="l"/>
                <a:tab pos="3271520" algn="l"/>
                <a:tab pos="3547110" algn="l"/>
                <a:tab pos="4966335" algn="l"/>
                <a:tab pos="6434455" algn="l"/>
                <a:tab pos="7446009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ы	критерии	</a:t>
            </a:r>
            <a:r>
              <a:rPr sz="2000" spc="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,	8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вып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ен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	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5  (требования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 грамотности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сочинений).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4. </a:t>
            </a: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 53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48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2708" y="293877"/>
            <a:ext cx="4971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(профильная)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46" y="1560017"/>
            <a:ext cx="8322945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</a:tabLst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первую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КИМ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включено</a:t>
            </a:r>
            <a:r>
              <a:rPr sz="2000" spc="-5" dirty="0">
                <a:latin typeface="Times New Roman"/>
                <a:cs typeface="Times New Roman"/>
              </a:rPr>
              <a:t> 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геометрии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2),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проверяющее </a:t>
            </a:r>
            <a:r>
              <a:rPr sz="2000" spc="-10" dirty="0">
                <a:latin typeface="Times New Roman"/>
                <a:cs typeface="Times New Roman"/>
              </a:rPr>
              <a:t>умения </a:t>
            </a:r>
            <a:r>
              <a:rPr sz="2000" spc="-5" dirty="0">
                <a:latin typeface="Times New Roman"/>
                <a:cs typeface="Times New Roman"/>
              </a:rPr>
              <a:t>определять </a:t>
            </a:r>
            <a:r>
              <a:rPr sz="2000" spc="-25" dirty="0">
                <a:latin typeface="Times New Roman"/>
                <a:cs typeface="Times New Roman"/>
              </a:rPr>
              <a:t>координаты </a:t>
            </a:r>
            <a:r>
              <a:rPr sz="2000" spc="-15" dirty="0">
                <a:latin typeface="Times New Roman"/>
                <a:cs typeface="Times New Roman"/>
              </a:rPr>
              <a:t>точки, </a:t>
            </a:r>
            <a:r>
              <a:rPr sz="2000" spc="-10" dirty="0">
                <a:latin typeface="Times New Roman"/>
                <a:cs typeface="Times New Roman"/>
              </a:rPr>
              <a:t>вектора, производить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операции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над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векторами,</a:t>
            </a:r>
            <a:r>
              <a:rPr sz="2000" spc="-5" dirty="0">
                <a:latin typeface="Times New Roman"/>
                <a:cs typeface="Times New Roman"/>
              </a:rPr>
              <a:t> вычислять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длину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координаты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угол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между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векторами.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/>
              <a:tabLst>
                <a:tab pos="285750" algn="l"/>
              </a:tabLst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увеличен </a:t>
            </a:r>
            <a:r>
              <a:rPr sz="2000" b="1" dirty="0">
                <a:latin typeface="Times New Roman"/>
                <a:cs typeface="Times New Roman"/>
              </a:rPr>
              <a:t>с </a:t>
            </a:r>
            <a:r>
              <a:rPr sz="2000" b="1" spc="-5" dirty="0">
                <a:latin typeface="Times New Roman"/>
                <a:cs typeface="Times New Roman"/>
              </a:rPr>
              <a:t>31 </a:t>
            </a:r>
            <a:r>
              <a:rPr sz="2000" b="1" spc="-20" dirty="0">
                <a:latin typeface="Times New Roman"/>
                <a:cs typeface="Times New Roman"/>
              </a:rPr>
              <a:t>до 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32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7438" y="3985641"/>
            <a:ext cx="1988185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6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</a:pPr>
            <a:r>
              <a:rPr sz="36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Химия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5" dirty="0">
                <a:latin typeface="Times New Roman"/>
                <a:cs typeface="Times New Roman"/>
              </a:rPr>
              <a:t>Изменений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315" y="3985641"/>
            <a:ext cx="4710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6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(базовая),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1770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Физи</a:t>
            </a:r>
            <a:r>
              <a:rPr spc="-55" dirty="0">
                <a:solidFill>
                  <a:srgbClr val="921317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6395" algn="l"/>
              </a:tabLst>
            </a:pPr>
            <a:r>
              <a:rPr dirty="0"/>
              <a:t>Число</a:t>
            </a:r>
            <a:r>
              <a:rPr spc="5" dirty="0"/>
              <a:t> </a:t>
            </a:r>
            <a:r>
              <a:rPr spc="-5" dirty="0"/>
              <a:t>заданий</a:t>
            </a:r>
            <a:r>
              <a:rPr dirty="0"/>
              <a:t> в</a:t>
            </a:r>
            <a:r>
              <a:rPr spc="5" dirty="0"/>
              <a:t> </a:t>
            </a:r>
            <a:r>
              <a:rPr dirty="0"/>
              <a:t>КИМ</a:t>
            </a:r>
            <a:r>
              <a:rPr spc="5" dirty="0"/>
              <a:t> </a:t>
            </a:r>
            <a:r>
              <a:rPr dirty="0"/>
              <a:t>сокращено</a:t>
            </a:r>
            <a:r>
              <a:rPr spc="5" dirty="0"/>
              <a:t> </a:t>
            </a:r>
            <a:r>
              <a:rPr dirty="0"/>
              <a:t>с</a:t>
            </a:r>
            <a:r>
              <a:rPr spc="5" dirty="0"/>
              <a:t> </a:t>
            </a:r>
            <a:r>
              <a:rPr spc="-5" dirty="0"/>
              <a:t>30</a:t>
            </a:r>
            <a:r>
              <a:rPr dirty="0"/>
              <a:t> </a:t>
            </a:r>
            <a:r>
              <a:rPr spc="-10" dirty="0"/>
              <a:t>до</a:t>
            </a:r>
            <a:r>
              <a:rPr spc="-5" dirty="0"/>
              <a:t> </a:t>
            </a:r>
            <a:r>
              <a:rPr dirty="0"/>
              <a:t>26.</a:t>
            </a:r>
            <a:r>
              <a:rPr spc="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dirty="0"/>
              <a:t>I</a:t>
            </a:r>
            <a:r>
              <a:rPr spc="5" dirty="0"/>
              <a:t> </a:t>
            </a:r>
            <a:r>
              <a:rPr spc="-5" dirty="0"/>
              <a:t>части</a:t>
            </a:r>
            <a:r>
              <a:rPr dirty="0"/>
              <a:t> </a:t>
            </a:r>
            <a:r>
              <a:rPr spc="-20" dirty="0"/>
              <a:t>удалены </a:t>
            </a:r>
            <a:r>
              <a:rPr spc="-15" dirty="0"/>
              <a:t> </a:t>
            </a:r>
            <a:r>
              <a:rPr spc="-5" dirty="0"/>
              <a:t>интегрированное задание </a:t>
            </a:r>
            <a:r>
              <a:rPr dirty="0"/>
              <a:t>на </a:t>
            </a:r>
            <a:r>
              <a:rPr spc="-5" dirty="0"/>
              <a:t>распознавание </a:t>
            </a:r>
            <a:r>
              <a:rPr dirty="0"/>
              <a:t>графических </a:t>
            </a:r>
            <a:r>
              <a:rPr spc="5" dirty="0"/>
              <a:t>зависимостей </a:t>
            </a:r>
            <a:r>
              <a:rPr dirty="0"/>
              <a:t>и </a:t>
            </a:r>
            <a:r>
              <a:rPr spc="-10" dirty="0"/>
              <a:t>два </a:t>
            </a:r>
            <a:r>
              <a:rPr spc="-5" dirty="0"/>
              <a:t> задания</a:t>
            </a:r>
            <a:r>
              <a:rPr dirty="0"/>
              <a:t> </a:t>
            </a:r>
            <a:r>
              <a:rPr spc="-5" dirty="0"/>
              <a:t>на</a:t>
            </a:r>
            <a:r>
              <a:rPr dirty="0"/>
              <a:t> </a:t>
            </a:r>
            <a:r>
              <a:rPr spc="-5" dirty="0"/>
              <a:t>определение</a:t>
            </a:r>
            <a:r>
              <a:rPr dirty="0"/>
              <a:t> соответствия</a:t>
            </a:r>
            <a:r>
              <a:rPr spc="5" dirty="0"/>
              <a:t> </a:t>
            </a:r>
            <a:r>
              <a:rPr spc="-20" dirty="0"/>
              <a:t>формул</a:t>
            </a:r>
            <a:r>
              <a:rPr spc="-15" dirty="0"/>
              <a:t> </a:t>
            </a:r>
            <a:r>
              <a:rPr dirty="0"/>
              <a:t>и</a:t>
            </a:r>
            <a:r>
              <a:rPr spc="5" dirty="0"/>
              <a:t> </a:t>
            </a:r>
            <a:r>
              <a:rPr dirty="0"/>
              <a:t>физических</a:t>
            </a:r>
            <a:r>
              <a:rPr spc="5" dirty="0"/>
              <a:t> </a:t>
            </a:r>
            <a:r>
              <a:rPr spc="-5" dirty="0"/>
              <a:t>величин</a:t>
            </a:r>
            <a:r>
              <a:rPr dirty="0"/>
              <a:t> </a:t>
            </a:r>
            <a:r>
              <a:rPr spc="-5" dirty="0"/>
              <a:t>по </a:t>
            </a:r>
            <a:r>
              <a:rPr dirty="0"/>
              <a:t> </a:t>
            </a:r>
            <a:r>
              <a:rPr spc="-15" dirty="0"/>
              <a:t>механике </a:t>
            </a:r>
            <a:r>
              <a:rPr dirty="0"/>
              <a:t>и </a:t>
            </a:r>
            <a:r>
              <a:rPr spc="-10" dirty="0"/>
              <a:t>электродинамике; </a:t>
            </a:r>
            <a:r>
              <a:rPr spc="-5" dirty="0"/>
              <a:t>во II части работы </a:t>
            </a:r>
            <a:r>
              <a:rPr spc="-20" dirty="0"/>
              <a:t>удалено </a:t>
            </a:r>
            <a:r>
              <a:rPr spc="-15" dirty="0"/>
              <a:t>одно </a:t>
            </a:r>
            <a:r>
              <a:rPr spc="-5" dirty="0"/>
              <a:t>из заданий </a:t>
            </a:r>
            <a:r>
              <a:rPr dirty="0"/>
              <a:t> </a:t>
            </a:r>
            <a:r>
              <a:rPr spc="-20" dirty="0"/>
              <a:t>высокого </a:t>
            </a:r>
            <a:r>
              <a:rPr spc="-5" dirty="0"/>
              <a:t>уровня </a:t>
            </a:r>
            <a:r>
              <a:rPr dirty="0"/>
              <a:t>сложности </a:t>
            </a:r>
            <a:r>
              <a:rPr spc="-5" dirty="0"/>
              <a:t>(расчѐтная </a:t>
            </a:r>
            <a:r>
              <a:rPr spc="-15" dirty="0"/>
              <a:t>задача). </a:t>
            </a:r>
            <a:r>
              <a:rPr spc="-10" dirty="0"/>
              <a:t>Одно </a:t>
            </a:r>
            <a:r>
              <a:rPr spc="-5" dirty="0"/>
              <a:t>из заданий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5" dirty="0"/>
              <a:t>ответом </a:t>
            </a:r>
            <a:r>
              <a:rPr dirty="0"/>
              <a:t>в </a:t>
            </a:r>
            <a:r>
              <a:rPr spc="-5" dirty="0"/>
              <a:t>виде числа </a:t>
            </a:r>
            <a:r>
              <a:rPr dirty="0"/>
              <a:t>в </a:t>
            </a:r>
            <a:r>
              <a:rPr spc="-5" dirty="0"/>
              <a:t>первой </a:t>
            </a:r>
            <a:r>
              <a:rPr dirty="0"/>
              <a:t>части </a:t>
            </a:r>
            <a:r>
              <a:rPr spc="-10" dirty="0"/>
              <a:t>работы </a:t>
            </a:r>
            <a:r>
              <a:rPr dirty="0"/>
              <a:t>перенесено </a:t>
            </a:r>
            <a:r>
              <a:rPr spc="-5" dirty="0"/>
              <a:t>из </a:t>
            </a:r>
            <a:r>
              <a:rPr spc="-10" dirty="0"/>
              <a:t>раздела </a:t>
            </a:r>
            <a:r>
              <a:rPr spc="-5" dirty="0"/>
              <a:t>«МКТ </a:t>
            </a:r>
            <a:r>
              <a:rPr dirty="0"/>
              <a:t>и </a:t>
            </a:r>
            <a:r>
              <a:rPr spc="5" dirty="0"/>
              <a:t> </a:t>
            </a:r>
            <a:r>
              <a:rPr spc="-10" dirty="0"/>
              <a:t>термодинамика»</a:t>
            </a:r>
            <a:r>
              <a:rPr spc="-2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раздел</a:t>
            </a:r>
            <a:r>
              <a:rPr spc="-25" dirty="0"/>
              <a:t> </a:t>
            </a:r>
            <a:r>
              <a:rPr spc="-15" dirty="0"/>
              <a:t>«Механика».</a:t>
            </a: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342265" algn="l"/>
              </a:tabLst>
            </a:pPr>
            <a:r>
              <a:rPr spc="-5" dirty="0"/>
              <a:t>Сокращѐн</a:t>
            </a:r>
            <a:r>
              <a:rPr dirty="0"/>
              <a:t> </a:t>
            </a:r>
            <a:r>
              <a:rPr spc="-15" dirty="0"/>
              <a:t>объѐм</a:t>
            </a:r>
            <a:r>
              <a:rPr spc="-10" dirty="0"/>
              <a:t> </a:t>
            </a:r>
            <a:r>
              <a:rPr spc="-5" dirty="0"/>
              <a:t>проверяемых</a:t>
            </a:r>
            <a:r>
              <a:rPr dirty="0"/>
              <a:t> </a:t>
            </a:r>
            <a:r>
              <a:rPr spc="-10" dirty="0"/>
              <a:t>элементов</a:t>
            </a:r>
            <a:r>
              <a:rPr spc="-5" dirty="0"/>
              <a:t> </a:t>
            </a:r>
            <a:r>
              <a:rPr spc="-10" dirty="0"/>
              <a:t>содержания,</a:t>
            </a:r>
            <a:r>
              <a:rPr spc="-5" dirty="0"/>
              <a:t> </a:t>
            </a:r>
            <a:r>
              <a:rPr dirty="0"/>
              <a:t>а</a:t>
            </a:r>
            <a:r>
              <a:rPr spc="5" dirty="0"/>
              <a:t> </a:t>
            </a:r>
            <a:r>
              <a:rPr dirty="0"/>
              <a:t>также</a:t>
            </a:r>
            <a:r>
              <a:rPr spc="5" dirty="0"/>
              <a:t> </a:t>
            </a:r>
            <a:r>
              <a:rPr spc="-5" dirty="0"/>
              <a:t>спектр </a:t>
            </a:r>
            <a:r>
              <a:rPr dirty="0"/>
              <a:t> </a:t>
            </a:r>
            <a:r>
              <a:rPr spc="-5" dirty="0"/>
              <a:t>проверяемых </a:t>
            </a:r>
            <a:r>
              <a:rPr spc="-10" dirty="0"/>
              <a:t>элементов содержания </a:t>
            </a:r>
            <a:r>
              <a:rPr dirty="0"/>
              <a:t>в </a:t>
            </a:r>
            <a:r>
              <a:rPr spc="-5" dirty="0"/>
              <a:t>заданиях </a:t>
            </a:r>
            <a:r>
              <a:rPr spc="-15" dirty="0"/>
              <a:t>базового </a:t>
            </a:r>
            <a:r>
              <a:rPr spc="-5" dirty="0"/>
              <a:t>уровня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0" dirty="0"/>
              <a:t>ответом.</a:t>
            </a: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pc="-10" dirty="0"/>
              <a:t>Максимальный</a:t>
            </a:r>
            <a:r>
              <a:rPr spc="15" dirty="0"/>
              <a:t> </a:t>
            </a:r>
            <a:r>
              <a:rPr spc="-5" dirty="0"/>
              <a:t>первичный</a:t>
            </a:r>
            <a:r>
              <a:rPr spc="25" dirty="0"/>
              <a:t> </a:t>
            </a:r>
            <a:r>
              <a:rPr dirty="0"/>
              <a:t>балл</a:t>
            </a:r>
            <a:r>
              <a:rPr spc="5" dirty="0"/>
              <a:t> </a:t>
            </a:r>
            <a:r>
              <a:rPr spc="-5" dirty="0"/>
              <a:t>изменѐн</a:t>
            </a:r>
            <a:r>
              <a:rPr dirty="0"/>
              <a:t> </a:t>
            </a:r>
            <a:r>
              <a:rPr b="1" dirty="0">
                <a:latin typeface="Times New Roman"/>
                <a:cs typeface="Times New Roman"/>
              </a:rPr>
              <a:t>с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54 </a:t>
            </a:r>
            <a:r>
              <a:rPr b="1" spc="-5" dirty="0">
                <a:latin typeface="Times New Roman"/>
                <a:cs typeface="Times New Roman"/>
              </a:rPr>
              <a:t>до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45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баллов</a:t>
            </a:r>
          </a:p>
          <a:p>
            <a:pPr marL="187325">
              <a:lnSpc>
                <a:spcPct val="100000"/>
              </a:lnSpc>
              <a:spcBef>
                <a:spcPts val="470"/>
              </a:spcBef>
              <a:tabLst>
                <a:tab pos="25184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20" dirty="0">
                <a:solidFill>
                  <a:srgbClr val="921317"/>
                </a:solidFill>
                <a:latin typeface="Times New Roman"/>
                <a:cs typeface="Times New Roman"/>
              </a:rPr>
              <a:t>Информатика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spc="-5" dirty="0"/>
              <a:t>Изменения структуры</a:t>
            </a:r>
            <a:r>
              <a:rPr spc="-15" dirty="0"/>
              <a:t> </a:t>
            </a:r>
            <a:r>
              <a:rPr dirty="0"/>
              <a:t>КИМ</a:t>
            </a:r>
            <a:r>
              <a:rPr spc="-5" dirty="0"/>
              <a:t> </a:t>
            </a:r>
            <a:r>
              <a:rPr spc="-25" dirty="0"/>
              <a:t>отсутствуют.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1063" y="5713272"/>
            <a:ext cx="5906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  <a:tab pos="1481455" algn="l"/>
                <a:tab pos="2240915" algn="l"/>
                <a:tab pos="3507104" algn="l"/>
                <a:tab pos="4463415" algn="l"/>
              </a:tabLst>
            </a:pPr>
            <a:r>
              <a:rPr sz="2000" dirty="0">
                <a:latin typeface="Times New Roman"/>
                <a:cs typeface="Times New Roman"/>
              </a:rPr>
              <a:t>Задан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3	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4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дет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рять	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ль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3806" y="5713272"/>
            <a:ext cx="2268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0419" algn="l"/>
                <a:tab pos="185483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ети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063" y="6018072"/>
            <a:ext cx="4669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адресации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соответствии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протоколом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IP.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26181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538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0" dirty="0">
                <a:solidFill>
                  <a:srgbClr val="921317"/>
                </a:solidFill>
                <a:latin typeface="Times New Roman"/>
                <a:cs typeface="Times New Roman"/>
              </a:rPr>
              <a:t>Биология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206500"/>
            <a:ext cx="7015480" cy="37261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47239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Исключено </a:t>
            </a:r>
            <a:r>
              <a:rPr sz="2000" spc="-5" dirty="0">
                <a:latin typeface="Times New Roman"/>
                <a:cs typeface="Times New Roman"/>
              </a:rPr>
              <a:t>задание </a:t>
            </a:r>
            <a:r>
              <a:rPr sz="2000" dirty="0">
                <a:latin typeface="Times New Roman"/>
                <a:cs typeface="Times New Roman"/>
              </a:rPr>
              <a:t>20 </a:t>
            </a:r>
            <a:r>
              <a:rPr sz="2000" spc="-5" dirty="0">
                <a:latin typeface="Times New Roman"/>
                <a:cs typeface="Times New Roman"/>
              </a:rPr>
              <a:t>по нумерации </a:t>
            </a:r>
            <a:r>
              <a:rPr sz="2000" spc="5" dirty="0">
                <a:latin typeface="Times New Roman"/>
                <a:cs typeface="Times New Roman"/>
              </a:rPr>
              <a:t>2023 </a:t>
            </a:r>
            <a:r>
              <a:rPr sz="2000" spc="-120" dirty="0">
                <a:latin typeface="Times New Roman"/>
                <a:cs typeface="Times New Roman"/>
              </a:rPr>
              <a:t>г.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29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28.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59</a:t>
            </a:r>
            <a:r>
              <a:rPr sz="2000" b="1" spc="-5" dirty="0">
                <a:latin typeface="Times New Roman"/>
                <a:cs typeface="Times New Roman"/>
              </a:rPr>
              <a:t> до</a:t>
            </a:r>
            <a:r>
              <a:rPr sz="2000" b="1" dirty="0">
                <a:latin typeface="Times New Roman"/>
                <a:cs typeface="Times New Roman"/>
              </a:rPr>
              <a:t> 57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9883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История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marL="104775" marR="5080">
              <a:lnSpc>
                <a:spcPct val="100000"/>
              </a:lnSpc>
              <a:tabLst>
                <a:tab pos="2107565" algn="l"/>
                <a:tab pos="3432175" algn="l"/>
                <a:tab pos="4526280" algn="l"/>
                <a:tab pos="5032375" algn="l"/>
                <a:tab pos="5532755" algn="l"/>
              </a:tabLst>
            </a:pP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	з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8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ие  следственных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связей.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378075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Обществознание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21269" y="3453765"/>
            <a:ext cx="1176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846" y="5381955"/>
            <a:ext cx="83223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65985" algn="l"/>
                <a:tab pos="4007485" algn="l"/>
                <a:tab pos="4422140" algn="l"/>
                <a:tab pos="5612130" algn="l"/>
                <a:tab pos="7035800" algn="l"/>
                <a:tab pos="7435215" algn="l"/>
              </a:tabLst>
            </a:pP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орре</a:t>
            </a:r>
            <a:r>
              <a:rPr sz="2000" spc="-2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9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	и	</a:t>
            </a:r>
            <a:r>
              <a:rPr sz="2000" spc="-5" dirty="0">
                <a:latin typeface="Times New Roman"/>
                <a:cs typeface="Times New Roman"/>
              </a:rPr>
              <a:t>вн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в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тему 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(критерий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24.1).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88" y="293877"/>
            <a:ext cx="47275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30" dirty="0">
                <a:solidFill>
                  <a:srgbClr val="921317"/>
                </a:solidFill>
                <a:latin typeface="Times New Roman"/>
                <a:cs typeface="Times New Roman"/>
              </a:rPr>
              <a:t>География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8053" y="1068070"/>
            <a:ext cx="8520430" cy="5414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" marR="108585">
              <a:lnSpc>
                <a:spcPct val="100000"/>
              </a:lnSpc>
              <a:spcBef>
                <a:spcPts val="105"/>
              </a:spcBef>
              <a:tabLst>
                <a:tab pos="1517650" algn="l"/>
                <a:tab pos="2560320" algn="l"/>
                <a:tab pos="3009900" algn="l"/>
                <a:tab pos="3343910" algn="l"/>
                <a:tab pos="3794760" algn="l"/>
                <a:tab pos="4340225" algn="l"/>
                <a:tab pos="5718175" algn="l"/>
                <a:tab pos="6496050" algn="l"/>
                <a:tab pos="7163434" algn="l"/>
                <a:tab pos="7870825" algn="l"/>
                <a:tab pos="8289925" algn="l"/>
              </a:tabLst>
            </a:pPr>
            <a:r>
              <a:rPr sz="2000" spc="-5" dirty="0">
                <a:latin typeface="Times New Roman"/>
                <a:cs typeface="Times New Roman"/>
              </a:rPr>
              <a:t>Искл</a:t>
            </a:r>
            <a:r>
              <a:rPr sz="2000" spc="-75" dirty="0">
                <a:latin typeface="Times New Roman"/>
                <a:cs typeface="Times New Roman"/>
              </a:rPr>
              <a:t>ю</a:t>
            </a:r>
            <a:r>
              <a:rPr sz="2000" dirty="0">
                <a:latin typeface="Times New Roman"/>
                <a:cs typeface="Times New Roman"/>
              </a:rPr>
              <a:t>чены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2	и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3	(по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	ЕГЭ	2023	</a:t>
            </a:r>
            <a:r>
              <a:rPr sz="2000" spc="-23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.)	с  </a:t>
            </a:r>
            <a:r>
              <a:rPr sz="2000" spc="-10" dirty="0">
                <a:latin typeface="Times New Roman"/>
                <a:cs typeface="Times New Roman"/>
              </a:rPr>
              <a:t>топографической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картой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(определение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азимута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построение </a:t>
            </a:r>
            <a:r>
              <a:rPr sz="2000" dirty="0">
                <a:latin typeface="Times New Roman"/>
                <a:cs typeface="Times New Roman"/>
              </a:rPr>
              <a:t>профиля).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Общее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экзаменационной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31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43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dirty="0">
                <a:latin typeface="Times New Roman"/>
                <a:cs typeface="Times New Roman"/>
              </a:rPr>
              <a:t>39 </a:t>
            </a:r>
            <a:r>
              <a:rPr sz="2000" b="1" spc="-5" dirty="0">
                <a:latin typeface="Times New Roman"/>
                <a:cs typeface="Times New Roman"/>
              </a:rPr>
              <a:t>баллов.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  <a:tabLst>
                <a:tab pos="194310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Иностранные</a:t>
            </a:r>
            <a:r>
              <a:rPr sz="3200" b="1" spc="-40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языки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625"/>
              </a:spcBef>
            </a:pPr>
            <a:r>
              <a:rPr sz="2000" spc="-5" dirty="0">
                <a:latin typeface="Times New Roman"/>
                <a:cs typeface="Times New Roman"/>
              </a:rPr>
              <a:t>Изменения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содержании</a:t>
            </a:r>
            <a:r>
              <a:rPr sz="2000" dirty="0">
                <a:latin typeface="Times New Roman"/>
                <a:cs typeface="Times New Roman"/>
              </a:rPr>
              <a:t> КИМ </a:t>
            </a:r>
            <a:r>
              <a:rPr sz="2000" spc="-25" dirty="0">
                <a:latin typeface="Times New Roman"/>
                <a:cs typeface="Times New Roman"/>
              </a:rPr>
              <a:t>отсутствуют.</a:t>
            </a:r>
            <a:endParaRPr sz="2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уровней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сложности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заданий: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базовый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 </a:t>
            </a:r>
            <a:r>
              <a:rPr sz="2000" spc="-4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базового</a:t>
            </a:r>
            <a:r>
              <a:rPr sz="2000" spc="-5" dirty="0">
                <a:latin typeface="Times New Roman"/>
                <a:cs typeface="Times New Roman"/>
              </a:rPr>
              <a:t> уровня)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высокий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</a:t>
            </a:r>
            <a:r>
              <a:rPr sz="2000" spc="-5" dirty="0">
                <a:latin typeface="Times New Roman"/>
                <a:cs typeface="Times New Roman"/>
              </a:rPr>
              <a:t> программе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углубленного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уровня).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Уточнены формулировки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38 </a:t>
            </a:r>
            <a:r>
              <a:rPr sz="2000" spc="-5" dirty="0">
                <a:latin typeface="Times New Roman"/>
                <a:cs typeface="Times New Roman"/>
              </a:rPr>
              <a:t>письменной части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4 устной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dirty="0">
                <a:latin typeface="Times New Roman"/>
                <a:cs typeface="Times New Roman"/>
              </a:rPr>
              <a:t> критерии</a:t>
            </a:r>
            <a:r>
              <a:rPr sz="2000" spc="-5" dirty="0">
                <a:latin typeface="Times New Roman"/>
                <a:cs typeface="Times New Roman"/>
              </a:rPr>
              <a:t>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задание</a:t>
            </a:r>
            <a:r>
              <a:rPr sz="2000" dirty="0">
                <a:latin typeface="Times New Roman"/>
                <a:cs typeface="Times New Roman"/>
              </a:rPr>
              <a:t> 4.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Уменьшено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максимальное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количество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dirty="0">
                <a:latin typeface="Times New Roman"/>
                <a:cs typeface="Times New Roman"/>
              </a:rPr>
              <a:t> 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баллов).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изменѐн </a:t>
            </a:r>
            <a:r>
              <a:rPr sz="2000" b="1" dirty="0">
                <a:latin typeface="Times New Roman"/>
                <a:cs typeface="Times New Roman"/>
              </a:rPr>
              <a:t>с 86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spc="-10" dirty="0">
                <a:latin typeface="Times New Roman"/>
                <a:cs typeface="Times New Roman"/>
              </a:rPr>
              <a:t>82 </a:t>
            </a:r>
            <a:r>
              <a:rPr sz="2000" b="1" spc="-5" dirty="0">
                <a:latin typeface="Times New Roman"/>
                <a:cs typeface="Times New Roman"/>
              </a:rPr>
              <a:t> баллов.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723"/>
            <a:ext cx="8939149" cy="664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u="heavy" spc="-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304927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 dirty="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2343175"/>
            <a:ext cx="5546725" cy="3699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55854"/>
            <a:ext cx="706120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/>
              <a:t>В</a:t>
            </a:r>
            <a:r>
              <a:rPr sz="2200" dirty="0"/>
              <a:t> </a:t>
            </a:r>
            <a:r>
              <a:rPr sz="2200" spc="-10" dirty="0"/>
              <a:t>2024</a:t>
            </a:r>
            <a:r>
              <a:rPr sz="2200" spc="10" dirty="0"/>
              <a:t> </a:t>
            </a:r>
            <a:r>
              <a:rPr sz="2200" spc="-45" dirty="0"/>
              <a:t>году</a:t>
            </a:r>
            <a:r>
              <a:rPr sz="2200" spc="5" dirty="0"/>
              <a:t> </a:t>
            </a:r>
            <a:r>
              <a:rPr sz="2200" spc="-5" dirty="0"/>
              <a:t>ФИПИ</a:t>
            </a:r>
            <a:r>
              <a:rPr sz="2200" spc="15" dirty="0"/>
              <a:t> </a:t>
            </a:r>
            <a:r>
              <a:rPr sz="2200" spc="-25" dirty="0"/>
              <a:t>подает</a:t>
            </a:r>
            <a:r>
              <a:rPr sz="2200" dirty="0"/>
              <a:t> </a:t>
            </a:r>
            <a:r>
              <a:rPr sz="2200" spc="-5" dirty="0"/>
              <a:t>следующие</a:t>
            </a:r>
            <a:r>
              <a:rPr sz="2200" spc="-10" dirty="0"/>
              <a:t> минимальные </a:t>
            </a:r>
            <a:r>
              <a:rPr sz="2200" spc="-465" dirty="0"/>
              <a:t> </a:t>
            </a:r>
            <a:r>
              <a:rPr sz="2200" spc="-5" dirty="0"/>
              <a:t>баллы </a:t>
            </a:r>
            <a:r>
              <a:rPr sz="2200" spc="-10" dirty="0"/>
              <a:t>для</a:t>
            </a:r>
            <a:r>
              <a:rPr sz="2200" spc="15" dirty="0"/>
              <a:t> </a:t>
            </a:r>
            <a:r>
              <a:rPr sz="2200" spc="-15" dirty="0"/>
              <a:t>предметов</a:t>
            </a:r>
            <a:r>
              <a:rPr sz="2200" spc="10" dirty="0"/>
              <a:t> </a:t>
            </a:r>
            <a:r>
              <a:rPr sz="2200" spc="-5" dirty="0"/>
              <a:t>ЕГЭ:</a:t>
            </a:r>
            <a:endParaRPr sz="2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25" y="1209673"/>
            <a:ext cx="8638555" cy="555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267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полного</a:t>
            </a:r>
            <a:r>
              <a:rPr sz="22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среднего </a:t>
            </a:r>
            <a:r>
              <a:rPr sz="2200" b="1" spc="-4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2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94</TotalTime>
  <Words>1472</Words>
  <Application>Microsoft Office PowerPoint</Application>
  <PresentationFormat>Экран (4:3)</PresentationFormat>
  <Paragraphs>220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3" baseType="lpstr">
      <vt:lpstr>Arial</vt:lpstr>
      <vt:lpstr>Arial MT</vt:lpstr>
      <vt:lpstr>Calibri</vt:lpstr>
      <vt:lpstr>Calibri Light</vt:lpstr>
      <vt:lpstr>Cambria</vt:lpstr>
      <vt:lpstr>Century Gothic</vt:lpstr>
      <vt:lpstr>Georgia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В 2024 году ФИПИ подает следующие минимальные  баллы для предметов ЕГЭ:</vt:lpstr>
      <vt:lpstr>Презентация PowerPoint</vt:lpstr>
      <vt:lpstr>Презентация PowerPoint</vt:lpstr>
      <vt:lpstr>Правила проведения ГИА-11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Презентация PowerPoint</vt:lpstr>
      <vt:lpstr>Как получить федеральную медаль «За особые успехи в  учении»?</vt:lpstr>
      <vt:lpstr>Презентация PowerPoint</vt:lpstr>
      <vt:lpstr>Презентация PowerPoint</vt:lpstr>
      <vt:lpstr>Презентация PowerPoint</vt:lpstr>
      <vt:lpstr>Планируемые изменения в КИМ  ЕГЭ в 2024 году</vt:lpstr>
      <vt:lpstr>ЕГЭ</vt:lpstr>
      <vt:lpstr>ЕГЭ Литература</vt:lpstr>
      <vt:lpstr>Презентация PowerPoint</vt:lpstr>
      <vt:lpstr>ЕГЭ Физика</vt:lpstr>
      <vt:lpstr>ЕГЭ Биология</vt:lpstr>
      <vt:lpstr>ЕГЭ География</vt:lpstr>
      <vt:lpstr>Презентация PowerPoint</vt:lpstr>
      <vt:lpstr>САЙТЫ  В  ПОМОЩЬ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5</cp:revision>
  <dcterms:created xsi:type="dcterms:W3CDTF">2023-10-01T17:45:10Z</dcterms:created>
  <dcterms:modified xsi:type="dcterms:W3CDTF">2024-01-18T13:33:07Z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