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67" r:id="rId4"/>
    <p:sldId id="257" r:id="rId5"/>
    <p:sldId id="258" r:id="rId6"/>
    <p:sldId id="260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65" r:id="rId19"/>
    <p:sldId id="26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Georgia" panose="02040502050405020303" pitchFamily="18" charset="0"/>
              </a:rPr>
              <a:t>Новые </a:t>
            </a:r>
            <a:r>
              <a:rPr lang="ru-RU" b="1" dirty="0" smtClean="0">
                <a:latin typeface="Georgia" panose="02040502050405020303" pitchFamily="18" charset="0"/>
              </a:rPr>
              <a:t>ФГОС </a:t>
            </a:r>
            <a:r>
              <a:rPr lang="ru-RU" b="1" dirty="0">
                <a:latin typeface="Georgia" panose="02040502050405020303" pitchFamily="18" charset="0"/>
              </a:rPr>
              <a:t>для </a:t>
            </a:r>
            <a:r>
              <a:rPr lang="ru-RU" b="1" dirty="0" smtClean="0">
                <a:latin typeface="Georgia" panose="02040502050405020303" pitchFamily="18" charset="0"/>
              </a:rPr>
              <a:t>школ:</a:t>
            </a:r>
            <a:br>
              <a:rPr lang="ru-RU" b="1" dirty="0" smtClean="0">
                <a:latin typeface="Georgia" panose="02040502050405020303" pitchFamily="18" charset="0"/>
              </a:rPr>
            </a:br>
            <a:r>
              <a:rPr lang="ru-RU" dirty="0" smtClean="0">
                <a:latin typeface="Georgia" panose="02040502050405020303" pitchFamily="18" charset="0"/>
              </a:rPr>
              <a:t>третье </a:t>
            </a:r>
            <a:r>
              <a:rPr lang="ru-RU" dirty="0">
                <a:latin typeface="Georgia" panose="02040502050405020303" pitchFamily="18" charset="0"/>
              </a:rPr>
              <a:t>поколение в 2022 году</a:t>
            </a:r>
            <a:br>
              <a:rPr lang="ru-RU" dirty="0">
                <a:latin typeface="Georgia" panose="02040502050405020303" pitchFamily="18" charset="0"/>
              </a:rPr>
            </a:b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492896"/>
            <a:ext cx="6400800" cy="3096344"/>
          </a:xfrm>
        </p:spPr>
        <p:txBody>
          <a:bodyPr>
            <a:normAutofit fontScale="77500" lnSpcReduction="20000"/>
          </a:bodyPr>
          <a:lstStyle/>
          <a:p>
            <a:endParaRPr lang="ru-RU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ru-RU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Халманова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Светлана Валерьевна,</a:t>
            </a:r>
          </a:p>
          <a:p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з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аместитель </a:t>
            </a:r>
            <a:r>
              <a:rPr lang="ru-RU" b="1" smtClean="0">
                <a:solidFill>
                  <a:srgbClr val="002060"/>
                </a:solidFill>
                <a:latin typeface="Georgia" panose="02040502050405020303" pitchFamily="18" charset="0"/>
              </a:rPr>
              <a:t>директора </a:t>
            </a:r>
          </a:p>
          <a:p>
            <a:r>
              <a:rPr lang="ru-RU" b="1" smtClean="0">
                <a:solidFill>
                  <a:srgbClr val="002060"/>
                </a:solidFill>
                <a:latin typeface="Georgia" panose="02040502050405020303" pitchFamily="18" charset="0"/>
              </a:rPr>
              <a:t>по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учебно-воспитательной работе МБОУ «Школа № 45 с углубленным изучением отдельных предметов» городского округа </a:t>
            </a:r>
            <a:r>
              <a:rPr lang="ru-RU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г.Уфа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90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34290"/>
            <a:ext cx="9396536" cy="678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3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9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6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"/>
            <a:ext cx="9144000" cy="681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3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268605"/>
            <a:ext cx="9468544" cy="632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9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6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1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7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74888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Georgia" panose="02040502050405020303" pitchFamily="18" charset="0"/>
              </a:rPr>
              <a:t>Краткие выводы</a:t>
            </a:r>
          </a:p>
          <a:p>
            <a:pPr algn="just"/>
            <a:r>
              <a:rPr lang="ru-RU" sz="2400" dirty="0" smtClean="0">
                <a:latin typeface="Georgia" panose="02040502050405020303" pitchFamily="18" charset="0"/>
              </a:rPr>
              <a:t>	Проект </a:t>
            </a:r>
            <a:r>
              <a:rPr lang="ru-RU" sz="2400" dirty="0">
                <a:latin typeface="Georgia" panose="02040502050405020303" pitchFamily="18" charset="0"/>
              </a:rPr>
              <a:t>нового ФГОС вступит в силу 1 сентября 2022 года.</a:t>
            </a:r>
          </a:p>
          <a:p>
            <a:pPr algn="just"/>
            <a:r>
              <a:rPr lang="ru-RU" sz="2400" dirty="0" smtClean="0">
                <a:latin typeface="Georgia" panose="02040502050405020303" pitchFamily="18" charset="0"/>
              </a:rPr>
              <a:t>- Обновленные </a:t>
            </a:r>
            <a:r>
              <a:rPr lang="ru-RU" sz="2400" dirty="0">
                <a:latin typeface="Georgia" panose="02040502050405020303" pitchFamily="18" charset="0"/>
              </a:rPr>
              <a:t>стандарты коснутся детей, которые </a:t>
            </a:r>
            <a:r>
              <a:rPr lang="ru-RU" sz="2400" dirty="0" smtClean="0">
                <a:latin typeface="Georgia" panose="02040502050405020303" pitchFamily="18" charset="0"/>
              </a:rPr>
              <a:t>пришли </a:t>
            </a:r>
            <a:r>
              <a:rPr lang="ru-RU" sz="2400" dirty="0">
                <a:latin typeface="Georgia" panose="02040502050405020303" pitchFamily="18" charset="0"/>
              </a:rPr>
              <a:t>в первые и пятые классы в сентябре 2022 года.</a:t>
            </a:r>
          </a:p>
          <a:p>
            <a:pPr algn="just"/>
            <a:r>
              <a:rPr lang="ru-RU" sz="2400" dirty="0" smtClean="0">
                <a:latin typeface="Georgia" panose="02040502050405020303" pitchFamily="18" charset="0"/>
              </a:rPr>
              <a:t>-Актуальные </a:t>
            </a:r>
            <a:r>
              <a:rPr lang="ru-RU" sz="2400" dirty="0">
                <a:latin typeface="Georgia" panose="02040502050405020303" pitchFamily="18" charset="0"/>
              </a:rPr>
              <a:t>ФГОС фокусируются на практических навыках детей: они должны понимать, как связаны предметы и как помогают в реальной жизни. </a:t>
            </a:r>
          </a:p>
          <a:p>
            <a:pPr algn="just"/>
            <a:r>
              <a:rPr lang="ru-RU" sz="2400" dirty="0" smtClean="0">
                <a:latin typeface="Georgia" panose="02040502050405020303" pitchFamily="18" charset="0"/>
              </a:rPr>
              <a:t>- Среди </a:t>
            </a:r>
            <a:r>
              <a:rPr lang="ru-RU" sz="2400" dirty="0">
                <a:latin typeface="Georgia" panose="02040502050405020303" pitchFamily="18" charset="0"/>
              </a:rPr>
              <a:t>новшеств выделяются: вариативность, функциональная грамотность, единство воспитания и обучения и необязательность второго иностранного языка.</a:t>
            </a:r>
          </a:p>
        </p:txBody>
      </p:sp>
    </p:spTree>
    <p:extLst>
      <p:ext uri="{BB962C8B-B14F-4D97-AF65-F5344CB8AC3E}">
        <p14:creationId xmlns:p14="http://schemas.microsoft.com/office/powerpoint/2010/main" val="341337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0854" y="476672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Georgia" panose="02040502050405020303" pitchFamily="18" charset="0"/>
              </a:rPr>
              <a:t>Основные изменения, внесённые в проекты современных ФГОС: </a:t>
            </a:r>
            <a:endParaRPr lang="ru-RU" sz="1600" b="1" dirty="0" smtClean="0">
              <a:latin typeface="Georgia" panose="02040502050405020303" pitchFamily="18" charset="0"/>
            </a:endParaRP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• Чётко </a:t>
            </a:r>
            <a:r>
              <a:rPr lang="ru-RU" sz="1600" dirty="0">
                <a:latin typeface="Georgia" panose="02040502050405020303" pitchFamily="18" charset="0"/>
              </a:rPr>
              <a:t>прописаны обязательства образовательного учреждения (в частности, школы) перед учениками и родителями. </a:t>
            </a:r>
            <a:endParaRPr lang="ru-RU" sz="1600" dirty="0" smtClean="0">
              <a:latin typeface="Georgia" panose="02040502050405020303" pitchFamily="18" charset="0"/>
            </a:endParaRP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• Сделан </a:t>
            </a:r>
            <a:r>
              <a:rPr lang="ru-RU" sz="1600" dirty="0">
                <a:latin typeface="Georgia" panose="02040502050405020303" pitchFamily="18" charset="0"/>
              </a:rPr>
              <a:t>акцент на развитие «мягких» навыков — </a:t>
            </a:r>
            <a:r>
              <a:rPr lang="ru-RU" sz="1600" dirty="0" err="1">
                <a:latin typeface="Georgia" panose="02040502050405020303" pitchFamily="18" charset="0"/>
              </a:rPr>
              <a:t>метапредметных</a:t>
            </a:r>
            <a:r>
              <a:rPr lang="ru-RU" sz="1600" dirty="0">
                <a:latin typeface="Georgia" panose="02040502050405020303" pitchFamily="18" charset="0"/>
              </a:rPr>
              <a:t> и личностных. </a:t>
            </a:r>
            <a:endParaRPr lang="ru-RU" sz="1600" dirty="0" smtClean="0">
              <a:latin typeface="Georgia" panose="02040502050405020303" pitchFamily="18" charset="0"/>
            </a:endParaRP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•  </a:t>
            </a:r>
            <a:r>
              <a:rPr lang="ru-RU" sz="1600" dirty="0">
                <a:latin typeface="Georgia" panose="02040502050405020303" pitchFamily="18" charset="0"/>
              </a:rPr>
              <a:t>Подробно указан перечень предметных и </a:t>
            </a:r>
            <a:r>
              <a:rPr lang="ru-RU" sz="1600" dirty="0" err="1">
                <a:latin typeface="Georgia" panose="02040502050405020303" pitchFamily="18" charset="0"/>
              </a:rPr>
              <a:t>межпредметных</a:t>
            </a:r>
            <a:r>
              <a:rPr lang="ru-RU" sz="1600" dirty="0">
                <a:latin typeface="Georgia" panose="02040502050405020303" pitchFamily="18" charset="0"/>
              </a:rPr>
              <a:t> навыков, которыми должен обладать ученик в рамках каждой дисциплины (уметь доказать, интерпретировать, оперировать понятиями, решать задачи). </a:t>
            </a:r>
            <a:endParaRPr lang="ru-RU" sz="1600" dirty="0" smtClean="0">
              <a:latin typeface="Georgia" panose="02040502050405020303" pitchFamily="18" charset="0"/>
            </a:endParaRP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• Расписан </a:t>
            </a:r>
            <a:r>
              <a:rPr lang="ru-RU" sz="1600" dirty="0">
                <a:latin typeface="Georgia" panose="02040502050405020303" pitchFamily="18" charset="0"/>
              </a:rPr>
              <a:t>формат работы в рамках каждого предмета для развития этих навыков (проведение лабораторных работ, внеурочной деятельности и так далее). </a:t>
            </a:r>
            <a:endParaRPr lang="ru-RU" sz="1600" dirty="0" smtClean="0">
              <a:latin typeface="Georgia" panose="02040502050405020303" pitchFamily="18" charset="0"/>
            </a:endParaRP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• Зафиксированы </a:t>
            </a:r>
            <a:r>
              <a:rPr lang="ru-RU" sz="1600" dirty="0">
                <a:latin typeface="Georgia" panose="02040502050405020303" pitchFamily="18" charset="0"/>
              </a:rPr>
              <a:t>контрольные точки с конкретными результатами учеников (сочинение на 300 слов, словарный запас из 70 новых слов ежегодно и тому подобное). </a:t>
            </a:r>
            <a:endParaRPr lang="ru-RU" sz="1600" dirty="0" smtClean="0">
              <a:latin typeface="Georgia" panose="02040502050405020303" pitchFamily="18" charset="0"/>
            </a:endParaRP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• Строго </a:t>
            </a:r>
            <a:r>
              <a:rPr lang="ru-RU" sz="1600" dirty="0">
                <a:latin typeface="Georgia" panose="02040502050405020303" pitchFamily="18" charset="0"/>
              </a:rPr>
              <a:t>обозначено, какие темы должны освоить дети в определённый год обучения. Содержание тем по новому ФГОС не рекомендовано менять местами (ранее это допускалось). </a:t>
            </a:r>
            <a:endParaRPr lang="ru-RU" sz="1600" dirty="0" smtClean="0">
              <a:latin typeface="Georgia" panose="02040502050405020303" pitchFamily="18" charset="0"/>
            </a:endParaRP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• Учитываются </a:t>
            </a:r>
            <a:r>
              <a:rPr lang="ru-RU" sz="1600" dirty="0">
                <a:latin typeface="Georgia" panose="02040502050405020303" pitchFamily="18" charset="0"/>
              </a:rPr>
              <a:t>возрастные и психологические особенности учеников всех классов. Главное, чтобы ребята не были перегружены. Кроме того, в последнем образовательном стандарте уточнено минимальное и максимальное количество часов, необходимых для полноценной реализации основных образовательных программ. Определено базовое содержание программы воспитания, уточнены задачи и условия программы коррекционной работы с детьми с ОВЗ.</a:t>
            </a:r>
          </a:p>
        </p:txBody>
      </p:sp>
    </p:spTree>
    <p:extLst>
      <p:ext uri="{BB962C8B-B14F-4D97-AF65-F5344CB8AC3E}">
        <p14:creationId xmlns:p14="http://schemas.microsoft.com/office/powerpoint/2010/main" val="73805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8500"/>
            <a:ext cx="9143999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703122"/>
            <a:ext cx="7886700" cy="409575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597" y="1112698"/>
            <a:ext cx="6290072" cy="4659452"/>
          </a:xfrm>
        </p:spPr>
        <p:txBody>
          <a:bodyPr>
            <a:normAutofit fontScale="92500"/>
          </a:bodyPr>
          <a:lstStyle/>
          <a:p>
            <a:pPr algn="just">
              <a:lnSpc>
                <a:spcPct val="100000"/>
              </a:lnSpc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ФГОС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это федеральные государственные     образовательные стандарты. Они представляют собой совокупность требований к программам образования.</a:t>
            </a:r>
          </a:p>
          <a:p>
            <a:pPr>
              <a:lnSpc>
                <a:spcPct val="100000"/>
              </a:lnSpc>
            </a:pP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Основными задачами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ФГОС являются создание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единого  образовательного пространства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по всей Российской Федерации и обеспечение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преемственности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образовательных программ начального общего, основного общего и среднего общего образования.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618" y="2483913"/>
            <a:ext cx="2825032" cy="211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3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80713"/>
            <a:ext cx="8763263" cy="6172623"/>
          </a:xfrm>
        </p:spPr>
      </p:pic>
    </p:spTree>
    <p:extLst>
      <p:ext uri="{BB962C8B-B14F-4D97-AF65-F5344CB8AC3E}">
        <p14:creationId xmlns:p14="http://schemas.microsoft.com/office/powerpoint/2010/main" val="27318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1193" y="548680"/>
            <a:ext cx="6256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Georgia" panose="02040502050405020303" pitchFamily="18" charset="0"/>
              </a:rPr>
              <a:t>Три поколения ФГОС для школ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268760"/>
            <a:ext cx="77048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Georgia" panose="02040502050405020303" pitchFamily="18" charset="0"/>
              </a:rPr>
              <a:t>Первое поколение ФГОС</a:t>
            </a:r>
          </a:p>
          <a:p>
            <a:pPr algn="just"/>
            <a:r>
              <a:rPr lang="ru-RU" sz="2400" dirty="0" smtClean="0">
                <a:latin typeface="Georgia" panose="02040502050405020303" pitchFamily="18" charset="0"/>
              </a:rPr>
              <a:t>	Введены </a:t>
            </a:r>
            <a:r>
              <a:rPr lang="ru-RU" sz="2400" dirty="0">
                <a:latin typeface="Georgia" panose="02040502050405020303" pitchFamily="18" charset="0"/>
              </a:rPr>
              <a:t>в 2004 году. Документ </a:t>
            </a:r>
            <a:r>
              <a:rPr lang="ru-RU" sz="2400" dirty="0" smtClean="0">
                <a:latin typeface="Georgia" panose="02040502050405020303" pitchFamily="18" charset="0"/>
              </a:rPr>
              <a:t>назывался</a:t>
            </a:r>
            <a:r>
              <a:rPr lang="ru-RU" sz="2400" dirty="0">
                <a:latin typeface="Georgia" panose="02040502050405020303" pitchFamily="18" charset="0"/>
              </a:rPr>
              <a:t> «Государственные образовательные стандарты». Первую редакцию критиковали за концентрацию на знаниях, а не на умении применять их тем или иным способом. Хорошим результатом считалось, когда «усвоены знания».</a:t>
            </a:r>
          </a:p>
          <a:p>
            <a:pPr algn="just"/>
            <a:r>
              <a:rPr lang="ru-RU" sz="2400" dirty="0" smtClean="0">
                <a:latin typeface="Georgia" panose="02040502050405020303" pitchFamily="18" charset="0"/>
              </a:rPr>
              <a:t>	Нормы </a:t>
            </a:r>
            <a:r>
              <a:rPr lang="ru-RU" sz="2400" dirty="0">
                <a:latin typeface="Georgia" panose="02040502050405020303" pitchFamily="18" charset="0"/>
              </a:rPr>
              <a:t>касались обязательного минимума программ общего образования и основных требований к обеспечению образовательного процесса. Это был важный документ, которому не хватало </a:t>
            </a:r>
            <a:r>
              <a:rPr lang="ru-RU" sz="2400" dirty="0" err="1">
                <a:latin typeface="Georgia" panose="02040502050405020303" pitchFamily="18" charset="0"/>
              </a:rPr>
              <a:t>детализированности</a:t>
            </a:r>
            <a:r>
              <a:rPr lang="ru-RU" sz="2400" dirty="0">
                <a:latin typeface="Georgia" panose="02040502050405020303" pitchFamily="18" charset="0"/>
              </a:rPr>
              <a:t>, поэтому вскоре его обновили.</a:t>
            </a:r>
          </a:p>
        </p:txBody>
      </p:sp>
    </p:spTree>
    <p:extLst>
      <p:ext uri="{BB962C8B-B14F-4D97-AF65-F5344CB8AC3E}">
        <p14:creationId xmlns:p14="http://schemas.microsoft.com/office/powerpoint/2010/main" val="132322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3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Georgia" panose="02040502050405020303" pitchFamily="18" charset="0"/>
              </a:rPr>
              <a:t>Второе поколение </a:t>
            </a:r>
            <a:r>
              <a:rPr lang="ru-RU" sz="2400" b="1" dirty="0" smtClean="0">
                <a:latin typeface="Georgia" panose="02040502050405020303" pitchFamily="18" charset="0"/>
              </a:rPr>
              <a:t>ФГОС</a:t>
            </a:r>
          </a:p>
          <a:p>
            <a:endParaRPr lang="ru-RU" sz="2400" b="1" dirty="0">
              <a:latin typeface="Georgia" panose="02040502050405020303" pitchFamily="18" charset="0"/>
            </a:endParaRPr>
          </a:p>
          <a:p>
            <a:pPr algn="just"/>
            <a:r>
              <a:rPr lang="ru-RU" sz="2400" dirty="0" smtClean="0">
                <a:latin typeface="Georgia" panose="02040502050405020303" pitchFamily="18" charset="0"/>
              </a:rPr>
              <a:t>	ФГОС </a:t>
            </a:r>
            <a:r>
              <a:rPr lang="ru-RU" sz="2400" dirty="0">
                <a:latin typeface="Georgia" panose="02040502050405020303" pitchFamily="18" charset="0"/>
              </a:rPr>
              <a:t>второго поколения вводили постепенно. Для НОО — в 2009 году, для ООО — в 2010 году, а для СОО — в 2012 году. Стандарты ориентированы на результат и развитие универсальных учебных действия (умений).</a:t>
            </a:r>
          </a:p>
          <a:p>
            <a:pPr algn="just"/>
            <a:r>
              <a:rPr lang="ru-RU" sz="2400" dirty="0" smtClean="0">
                <a:latin typeface="Georgia" panose="02040502050405020303" pitchFamily="18" charset="0"/>
              </a:rPr>
              <a:t>	Старый </a:t>
            </a:r>
            <a:r>
              <a:rPr lang="ru-RU" sz="2400" dirty="0">
                <a:latin typeface="Georgia" panose="02040502050405020303" pitchFamily="18" charset="0"/>
              </a:rPr>
              <a:t>стандарт отвечал на вопрос «Чему учить?», новый добавил ответы на вопросы «Для чего учить?» и «Как это поможет в жизни?». Для наглядности сравним основные отличия первого и второго стандартов ФГОС.</a:t>
            </a:r>
          </a:p>
        </p:txBody>
      </p:sp>
    </p:spTree>
    <p:extLst>
      <p:ext uri="{BB962C8B-B14F-4D97-AF65-F5344CB8AC3E}">
        <p14:creationId xmlns:p14="http://schemas.microsoft.com/office/powerpoint/2010/main" val="175105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836711"/>
            <a:ext cx="55483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Georgia" panose="02040502050405020303" pitchFamily="18" charset="0"/>
              </a:rPr>
              <a:t>Третье поколение ФГОС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421488"/>
            <a:ext cx="75608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Georgia" panose="02040502050405020303" pitchFamily="18" charset="0"/>
              </a:rPr>
              <a:t>	Новые </a:t>
            </a:r>
            <a:r>
              <a:rPr lang="ru-RU" sz="3200" dirty="0">
                <a:latin typeface="Georgia" panose="02040502050405020303" pitchFamily="18" charset="0"/>
              </a:rPr>
              <a:t>ФГОС общего образования 2021 года: основные </a:t>
            </a:r>
            <a:r>
              <a:rPr lang="ru-RU" sz="3200" dirty="0" smtClean="0">
                <a:latin typeface="Georgia" panose="02040502050405020303" pitchFamily="18" charset="0"/>
              </a:rPr>
              <a:t>изменения.</a:t>
            </a:r>
            <a:r>
              <a:rPr lang="ru-RU" sz="3200" dirty="0">
                <a:latin typeface="Georgia" panose="02040502050405020303" pitchFamily="18" charset="0"/>
              </a:rPr>
              <a:t> </a:t>
            </a:r>
          </a:p>
          <a:p>
            <a:pPr algn="just"/>
            <a:r>
              <a:rPr lang="ru-RU" sz="3200" dirty="0" smtClean="0">
                <a:latin typeface="Georgia" panose="02040502050405020303" pitchFamily="18" charset="0"/>
              </a:rPr>
              <a:t>	Ключевое </a:t>
            </a:r>
            <a:r>
              <a:rPr lang="ru-RU" sz="3200" dirty="0">
                <a:latin typeface="Georgia" panose="02040502050405020303" pitchFamily="18" charset="0"/>
              </a:rPr>
              <a:t>отличие новой редакции ФГОС — конкретизация. Каждое требование раскрыто и четко сформулировано.</a:t>
            </a:r>
            <a:r>
              <a:rPr lang="ru-RU" sz="3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6137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4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74"/>
            <a:ext cx="9144000" cy="679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6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7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288</Words>
  <Application>Microsoft Office PowerPoint</Application>
  <PresentationFormat>Экран (4:3)</PresentationFormat>
  <Paragraphs>32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Georgia</vt:lpstr>
      <vt:lpstr>Тема Office</vt:lpstr>
      <vt:lpstr>Новые ФГОС для школ: третье поколение в 2022 году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стандарты ФГОС для школ</dc:title>
  <dc:creator>Admin</dc:creator>
  <cp:lastModifiedBy>Учетная запись Майкрософт</cp:lastModifiedBy>
  <cp:revision>22</cp:revision>
  <dcterms:created xsi:type="dcterms:W3CDTF">2022-03-29T13:52:59Z</dcterms:created>
  <dcterms:modified xsi:type="dcterms:W3CDTF">2022-09-08T12:25:29Z</dcterms:modified>
</cp:coreProperties>
</file>