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6" r:id="rId3"/>
    <p:sldId id="267" r:id="rId4"/>
    <p:sldId id="301" r:id="rId5"/>
    <p:sldId id="302" r:id="rId6"/>
    <p:sldId id="303" r:id="rId7"/>
    <p:sldId id="304" r:id="rId8"/>
    <p:sldId id="305" r:id="rId9"/>
    <p:sldId id="306" r:id="rId10"/>
    <p:sldId id="291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261" r:id="rId20"/>
    <p:sldId id="325" r:id="rId21"/>
    <p:sldId id="285" r:id="rId22"/>
    <p:sldId id="283" r:id="rId23"/>
    <p:sldId id="307" r:id="rId24"/>
    <p:sldId id="308" r:id="rId25"/>
    <p:sldId id="284" r:id="rId26"/>
    <p:sldId id="309" r:id="rId27"/>
    <p:sldId id="310" r:id="rId28"/>
    <p:sldId id="286" r:id="rId29"/>
    <p:sldId id="269" r:id="rId30"/>
    <p:sldId id="277" r:id="rId31"/>
    <p:sldId id="299" r:id="rId32"/>
    <p:sldId id="270" r:id="rId33"/>
    <p:sldId id="287" r:id="rId34"/>
    <p:sldId id="271" r:id="rId35"/>
    <p:sldId id="281" r:id="rId36"/>
    <p:sldId id="272" r:id="rId37"/>
    <p:sldId id="279" r:id="rId38"/>
    <p:sldId id="275" r:id="rId39"/>
    <p:sldId id="311" r:id="rId40"/>
    <p:sldId id="312" r:id="rId41"/>
    <p:sldId id="313" r:id="rId42"/>
    <p:sldId id="264" r:id="rId43"/>
    <p:sldId id="314" r:id="rId44"/>
    <p:sldId id="315" r:id="rId45"/>
    <p:sldId id="316" r:id="rId46"/>
    <p:sldId id="274" r:id="rId47"/>
    <p:sldId id="265" r:id="rId48"/>
    <p:sldId id="280" r:id="rId49"/>
    <p:sldId id="260" r:id="rId50"/>
    <p:sldId id="300" r:id="rId51"/>
    <p:sldId id="292" r:id="rId52"/>
    <p:sldId id="293" r:id="rId53"/>
    <p:sldId id="298" r:id="rId54"/>
    <p:sldId id="327" r:id="rId55"/>
    <p:sldId id="328" r:id="rId56"/>
    <p:sldId id="330" r:id="rId57"/>
    <p:sldId id="331" r:id="rId58"/>
    <p:sldId id="332" r:id="rId59"/>
    <p:sldId id="334" r:id="rId60"/>
    <p:sldId id="335" r:id="rId61"/>
    <p:sldId id="333" r:id="rId62"/>
    <p:sldId id="329" r:id="rId63"/>
    <p:sldId id="326" r:id="rId64"/>
    <p:sldId id="336" r:id="rId6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22C16"/>
    <a:srgbClr val="0C788E"/>
    <a:srgbClr val="025198"/>
    <a:srgbClr val="000099"/>
    <a:srgbClr val="1C1C1C"/>
    <a:srgbClr val="660066"/>
    <a:srgbClr val="000058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4" autoAdjust="0"/>
    <p:restoredTop sz="94652" autoAdjust="0"/>
  </p:normalViewPr>
  <p:slideViewPr>
    <p:cSldViewPr>
      <p:cViewPr varScale="1">
        <p:scale>
          <a:sx n="67" d="100"/>
          <a:sy n="67" d="100"/>
        </p:scale>
        <p:origin x="11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4B2ABD-7064-4F77-881B-133208DD643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E3719A-939E-46FA-9EE8-3625887690C8}">
      <dgm:prSet custT="1"/>
      <dgm:spPr/>
      <dgm:t>
        <a:bodyPr/>
        <a:lstStyle/>
        <a:p>
          <a:pPr rtl="0"/>
          <a:r>
            <a:rPr lang="ru-RU" sz="1600" dirty="0" smtClean="0"/>
            <a:t> </a:t>
          </a:r>
          <a:r>
            <a:rPr lang="ru-RU" sz="3600" dirty="0" smtClean="0"/>
            <a:t>ЕГЭ можно сдать</a:t>
          </a:r>
          <a:endParaRPr lang="ru-RU" sz="3600" dirty="0"/>
        </a:p>
      </dgm:t>
    </dgm:pt>
    <dgm:pt modelId="{243A5F05-2F10-460A-895D-CD1F9B3CBAF5}" type="parTrans" cxnId="{40AD7E3B-4DA5-4C4A-8EA4-063D7B5362A7}">
      <dgm:prSet/>
      <dgm:spPr/>
      <dgm:t>
        <a:bodyPr/>
        <a:lstStyle/>
        <a:p>
          <a:endParaRPr lang="ru-RU"/>
        </a:p>
      </dgm:t>
    </dgm:pt>
    <dgm:pt modelId="{A9E81D35-BF30-4F8B-A4EB-34783E5A4A24}" type="sibTrans" cxnId="{40AD7E3B-4DA5-4C4A-8EA4-063D7B5362A7}">
      <dgm:prSet/>
      <dgm:spPr/>
      <dgm:t>
        <a:bodyPr/>
        <a:lstStyle/>
        <a:p>
          <a:endParaRPr lang="ru-RU"/>
        </a:p>
      </dgm:t>
    </dgm:pt>
    <dgm:pt modelId="{E966D120-EF7E-4DBE-B41C-54597291C88B}">
      <dgm:prSet/>
      <dgm:spPr/>
      <dgm:t>
        <a:bodyPr/>
        <a:lstStyle/>
        <a:p>
          <a:pPr rtl="0"/>
          <a:r>
            <a:rPr lang="ru-RU" dirty="0" smtClean="0">
              <a:solidFill>
                <a:srgbClr val="FF0000"/>
              </a:solidFill>
            </a:rPr>
            <a:t>по русскому языку, математике, </a:t>
          </a:r>
        </a:p>
        <a:p>
          <a:pPr rtl="0"/>
          <a:r>
            <a:rPr lang="ru-RU" dirty="0" smtClean="0"/>
            <a:t>литературе, физике, химии, биологии, географии, истории, обществознанию, иностранным языкам (английскому, немецкому, французскому и испанскому, китайскому), информатике и информационно-коммуникационным технологиям (ИКТ).</a:t>
          </a:r>
          <a:endParaRPr lang="ru-RU" dirty="0"/>
        </a:p>
      </dgm:t>
    </dgm:pt>
    <dgm:pt modelId="{ADCC082E-B122-4AC7-83DE-FEDC8BC662A8}" type="parTrans" cxnId="{D624E93B-2EAD-44E1-85C1-F45A1B38E79C}">
      <dgm:prSet/>
      <dgm:spPr/>
      <dgm:t>
        <a:bodyPr/>
        <a:lstStyle/>
        <a:p>
          <a:endParaRPr lang="ru-RU"/>
        </a:p>
      </dgm:t>
    </dgm:pt>
    <dgm:pt modelId="{E50CD2DB-AD51-4528-84BB-2813389FAAF0}" type="sibTrans" cxnId="{D624E93B-2EAD-44E1-85C1-F45A1B38E79C}">
      <dgm:prSet/>
      <dgm:spPr/>
      <dgm:t>
        <a:bodyPr/>
        <a:lstStyle/>
        <a:p>
          <a:endParaRPr lang="ru-RU"/>
        </a:p>
      </dgm:t>
    </dgm:pt>
    <dgm:pt modelId="{D9E4F0E0-BDA2-40D0-BC2C-BA4837A37AC0}" type="pres">
      <dgm:prSet presAssocID="{B74B2ABD-7064-4F77-881B-133208DD643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6534BF-88BC-4B07-B262-CCF15F45B3A5}" type="pres">
      <dgm:prSet presAssocID="{F6E3719A-939E-46FA-9EE8-3625887690C8}" presName="circ1" presStyleLbl="vennNode1" presStyleIdx="0" presStyleCnt="2"/>
      <dgm:spPr/>
      <dgm:t>
        <a:bodyPr/>
        <a:lstStyle/>
        <a:p>
          <a:endParaRPr lang="ru-RU"/>
        </a:p>
      </dgm:t>
    </dgm:pt>
    <dgm:pt modelId="{B8EFB5DE-0740-4B6B-8EA1-EB8A972B4B90}" type="pres">
      <dgm:prSet presAssocID="{F6E3719A-939E-46FA-9EE8-3625887690C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B5CCEF-D191-42ED-81BF-2027D24919D6}" type="pres">
      <dgm:prSet presAssocID="{E966D120-EF7E-4DBE-B41C-54597291C88B}" presName="circ2" presStyleLbl="vennNode1" presStyleIdx="1" presStyleCnt="2"/>
      <dgm:spPr/>
      <dgm:t>
        <a:bodyPr/>
        <a:lstStyle/>
        <a:p>
          <a:endParaRPr lang="ru-RU"/>
        </a:p>
      </dgm:t>
    </dgm:pt>
    <dgm:pt modelId="{A58E681B-A964-4872-9B31-5A728350F724}" type="pres">
      <dgm:prSet presAssocID="{E966D120-EF7E-4DBE-B41C-54597291C88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405E4D-336E-4A4D-B2F4-6F283168CE4D}" type="presOf" srcId="{F6E3719A-939E-46FA-9EE8-3625887690C8}" destId="{016534BF-88BC-4B07-B262-CCF15F45B3A5}" srcOrd="0" destOrd="0" presId="urn:microsoft.com/office/officeart/2005/8/layout/venn1"/>
    <dgm:cxn modelId="{C41BB8FC-66BD-487A-A2F7-206AF3E6A80A}" type="presOf" srcId="{F6E3719A-939E-46FA-9EE8-3625887690C8}" destId="{B8EFB5DE-0740-4B6B-8EA1-EB8A972B4B90}" srcOrd="1" destOrd="0" presId="urn:microsoft.com/office/officeart/2005/8/layout/venn1"/>
    <dgm:cxn modelId="{D624E93B-2EAD-44E1-85C1-F45A1B38E79C}" srcId="{B74B2ABD-7064-4F77-881B-133208DD6438}" destId="{E966D120-EF7E-4DBE-B41C-54597291C88B}" srcOrd="1" destOrd="0" parTransId="{ADCC082E-B122-4AC7-83DE-FEDC8BC662A8}" sibTransId="{E50CD2DB-AD51-4528-84BB-2813389FAAF0}"/>
    <dgm:cxn modelId="{40AD7E3B-4DA5-4C4A-8EA4-063D7B5362A7}" srcId="{B74B2ABD-7064-4F77-881B-133208DD6438}" destId="{F6E3719A-939E-46FA-9EE8-3625887690C8}" srcOrd="0" destOrd="0" parTransId="{243A5F05-2F10-460A-895D-CD1F9B3CBAF5}" sibTransId="{A9E81D35-BF30-4F8B-A4EB-34783E5A4A24}"/>
    <dgm:cxn modelId="{FA1C6905-74C6-4440-A2B5-453E25422FCC}" type="presOf" srcId="{E966D120-EF7E-4DBE-B41C-54597291C88B}" destId="{A58E681B-A964-4872-9B31-5A728350F724}" srcOrd="1" destOrd="0" presId="urn:microsoft.com/office/officeart/2005/8/layout/venn1"/>
    <dgm:cxn modelId="{A4EF4FEB-4245-4FDA-A237-D8444E7CF31D}" type="presOf" srcId="{E966D120-EF7E-4DBE-B41C-54597291C88B}" destId="{C0B5CCEF-D191-42ED-81BF-2027D24919D6}" srcOrd="0" destOrd="0" presId="urn:microsoft.com/office/officeart/2005/8/layout/venn1"/>
    <dgm:cxn modelId="{1DE3DE9B-0560-4B68-B219-345596C05353}" type="presOf" srcId="{B74B2ABD-7064-4F77-881B-133208DD6438}" destId="{D9E4F0E0-BDA2-40D0-BC2C-BA4837A37AC0}" srcOrd="0" destOrd="0" presId="urn:microsoft.com/office/officeart/2005/8/layout/venn1"/>
    <dgm:cxn modelId="{ED3408FC-8ED4-47E5-B174-B984FE6D69EC}" type="presParOf" srcId="{D9E4F0E0-BDA2-40D0-BC2C-BA4837A37AC0}" destId="{016534BF-88BC-4B07-B262-CCF15F45B3A5}" srcOrd="0" destOrd="0" presId="urn:microsoft.com/office/officeart/2005/8/layout/venn1"/>
    <dgm:cxn modelId="{12D6D5D5-A68A-4883-AF60-DA9949353B09}" type="presParOf" srcId="{D9E4F0E0-BDA2-40D0-BC2C-BA4837A37AC0}" destId="{B8EFB5DE-0740-4B6B-8EA1-EB8A972B4B90}" srcOrd="1" destOrd="0" presId="urn:microsoft.com/office/officeart/2005/8/layout/venn1"/>
    <dgm:cxn modelId="{7B3F967A-D9FD-4B91-8650-73B5CFD1B17B}" type="presParOf" srcId="{D9E4F0E0-BDA2-40D0-BC2C-BA4837A37AC0}" destId="{C0B5CCEF-D191-42ED-81BF-2027D24919D6}" srcOrd="2" destOrd="0" presId="urn:microsoft.com/office/officeart/2005/8/layout/venn1"/>
    <dgm:cxn modelId="{41BF3E26-C766-482B-9890-8E97D5AE73AC}" type="presParOf" srcId="{D9E4F0E0-BDA2-40D0-BC2C-BA4837A37AC0}" destId="{A58E681B-A964-4872-9B31-5A728350F724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230567-A0A2-46F4-A236-FC7CE949E0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562DE3-322E-416F-948B-494B0EDA4A5E}">
      <dgm:prSet phldrT="[Текст]"/>
      <dgm:spPr/>
      <dgm:t>
        <a:bodyPr/>
        <a:lstStyle/>
        <a:p>
          <a:r>
            <a:rPr lang="ru-RU" dirty="0" smtClean="0"/>
            <a:t>Оценивается по 5-ти балльной шкале, учитывается при получении аттестата о среднем общем образовании</a:t>
          </a:r>
          <a:endParaRPr lang="ru-RU" dirty="0"/>
        </a:p>
      </dgm:t>
    </dgm:pt>
    <dgm:pt modelId="{13E11A63-26EB-4535-9DA2-365A7A734CE2}" type="parTrans" cxnId="{4074D7C2-A0B1-476B-B0B3-1E92B93B1E51}">
      <dgm:prSet/>
      <dgm:spPr/>
      <dgm:t>
        <a:bodyPr/>
        <a:lstStyle/>
        <a:p>
          <a:endParaRPr lang="ru-RU"/>
        </a:p>
      </dgm:t>
    </dgm:pt>
    <dgm:pt modelId="{588FC204-BAD8-40CB-A552-B103ABC75B98}" type="sibTrans" cxnId="{4074D7C2-A0B1-476B-B0B3-1E92B93B1E51}">
      <dgm:prSet/>
      <dgm:spPr/>
      <dgm:t>
        <a:bodyPr/>
        <a:lstStyle/>
        <a:p>
          <a:endParaRPr lang="ru-RU"/>
        </a:p>
      </dgm:t>
    </dgm:pt>
    <dgm:pt modelId="{E4642DDC-57BE-481F-85F5-BCC81975C0CE}">
      <dgm:prSet phldrT="[Текст]"/>
      <dgm:spPr/>
      <dgm:t>
        <a:bodyPr/>
        <a:lstStyle/>
        <a:p>
          <a:r>
            <a:rPr lang="ru-RU" dirty="0" smtClean="0"/>
            <a:t>База</a:t>
          </a:r>
          <a:endParaRPr lang="ru-RU" dirty="0"/>
        </a:p>
      </dgm:t>
    </dgm:pt>
    <dgm:pt modelId="{944D68D4-8809-406A-A15E-419ED40F55ED}" type="parTrans" cxnId="{38CB4C19-742A-47AB-A117-B6A18F3404D5}">
      <dgm:prSet/>
      <dgm:spPr/>
      <dgm:t>
        <a:bodyPr/>
        <a:lstStyle/>
        <a:p>
          <a:endParaRPr lang="ru-RU"/>
        </a:p>
      </dgm:t>
    </dgm:pt>
    <dgm:pt modelId="{5BA35FA4-3470-4045-9F90-A8063992B6E4}" type="sibTrans" cxnId="{38CB4C19-742A-47AB-A117-B6A18F3404D5}">
      <dgm:prSet/>
      <dgm:spPr/>
      <dgm:t>
        <a:bodyPr/>
        <a:lstStyle/>
        <a:p>
          <a:endParaRPr lang="ru-RU"/>
        </a:p>
      </dgm:t>
    </dgm:pt>
    <dgm:pt modelId="{D1A1884D-33A0-422E-A63E-F690BDAEE0C0}">
      <dgm:prSet phldrT="[Текст]"/>
      <dgm:spPr/>
      <dgm:t>
        <a:bodyPr/>
        <a:lstStyle/>
        <a:p>
          <a:r>
            <a:rPr lang="ru-RU" dirty="0" smtClean="0"/>
            <a:t>Оценивается по 100-балльной шкале, учитываются при получении аттестата, могут быть использованы в качестве вступительных испытаний при поступлении в ВУЗ</a:t>
          </a:r>
          <a:endParaRPr lang="ru-RU" dirty="0"/>
        </a:p>
      </dgm:t>
    </dgm:pt>
    <dgm:pt modelId="{96CFAB93-604B-4E8E-A4EC-C15026F449E7}" type="parTrans" cxnId="{AAFFC8BB-F7AE-4325-BB52-35F535443838}">
      <dgm:prSet/>
      <dgm:spPr/>
      <dgm:t>
        <a:bodyPr/>
        <a:lstStyle/>
        <a:p>
          <a:endParaRPr lang="ru-RU"/>
        </a:p>
      </dgm:t>
    </dgm:pt>
    <dgm:pt modelId="{1FC2D29A-7079-40D9-BC4E-8F6526F2E17E}" type="sibTrans" cxnId="{AAFFC8BB-F7AE-4325-BB52-35F535443838}">
      <dgm:prSet/>
      <dgm:spPr/>
      <dgm:t>
        <a:bodyPr/>
        <a:lstStyle/>
        <a:p>
          <a:endParaRPr lang="ru-RU"/>
        </a:p>
      </dgm:t>
    </dgm:pt>
    <dgm:pt modelId="{5A245789-593C-45E1-9BDD-AF8F9F2E3689}">
      <dgm:prSet phldrT="[Текст]"/>
      <dgm:spPr/>
      <dgm:t>
        <a:bodyPr/>
        <a:lstStyle/>
        <a:p>
          <a:r>
            <a:rPr lang="ru-RU" dirty="0" smtClean="0"/>
            <a:t>Профиль</a:t>
          </a:r>
          <a:endParaRPr lang="ru-RU" dirty="0"/>
        </a:p>
      </dgm:t>
    </dgm:pt>
    <dgm:pt modelId="{B5FEE20D-299D-4851-AE16-4519C0946DF8}" type="parTrans" cxnId="{E1023CB8-AAF6-4829-A8C1-91D7D4C01AD8}">
      <dgm:prSet/>
      <dgm:spPr/>
      <dgm:t>
        <a:bodyPr/>
        <a:lstStyle/>
        <a:p>
          <a:endParaRPr lang="ru-RU"/>
        </a:p>
      </dgm:t>
    </dgm:pt>
    <dgm:pt modelId="{616813E8-B815-4DB5-8B03-BE38509B7F53}" type="sibTrans" cxnId="{E1023CB8-AAF6-4829-A8C1-91D7D4C01AD8}">
      <dgm:prSet/>
      <dgm:spPr/>
      <dgm:t>
        <a:bodyPr/>
        <a:lstStyle/>
        <a:p>
          <a:endParaRPr lang="ru-RU"/>
        </a:p>
      </dgm:t>
    </dgm:pt>
    <dgm:pt modelId="{37B61A46-CE80-47A3-8173-51D546632424}" type="pres">
      <dgm:prSet presAssocID="{D9230567-A0A2-46F4-A236-FC7CE949E0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791E39-234A-4071-9B23-C28BCC0CA1C7}" type="pres">
      <dgm:prSet presAssocID="{97562DE3-322E-416F-948B-494B0EDA4A5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6AECF-7221-4764-A7CD-3393429A77D1}" type="pres">
      <dgm:prSet presAssocID="{97562DE3-322E-416F-948B-494B0EDA4A5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97028-FEB7-4504-8262-E7B6771B70C7}" type="pres">
      <dgm:prSet presAssocID="{D1A1884D-33A0-422E-A63E-F690BDAEE0C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648129-F616-4F4D-AC42-2D81E4AC825F}" type="pres">
      <dgm:prSet presAssocID="{D1A1884D-33A0-422E-A63E-F690BDAEE0C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FFC8BB-F7AE-4325-BB52-35F535443838}" srcId="{D9230567-A0A2-46F4-A236-FC7CE949E0B0}" destId="{D1A1884D-33A0-422E-A63E-F690BDAEE0C0}" srcOrd="1" destOrd="0" parTransId="{96CFAB93-604B-4E8E-A4EC-C15026F449E7}" sibTransId="{1FC2D29A-7079-40D9-BC4E-8F6526F2E17E}"/>
    <dgm:cxn modelId="{2658F24E-9892-4E80-A302-F4478A7DABD4}" type="presOf" srcId="{5A245789-593C-45E1-9BDD-AF8F9F2E3689}" destId="{5C648129-F616-4F4D-AC42-2D81E4AC825F}" srcOrd="0" destOrd="0" presId="urn:microsoft.com/office/officeart/2005/8/layout/vList2"/>
    <dgm:cxn modelId="{DA3C5AD9-F365-4684-BB30-164D470174C4}" type="presOf" srcId="{E4642DDC-57BE-481F-85F5-BCC81975C0CE}" destId="{BBF6AECF-7221-4764-A7CD-3393429A77D1}" srcOrd="0" destOrd="0" presId="urn:microsoft.com/office/officeart/2005/8/layout/vList2"/>
    <dgm:cxn modelId="{3E316ED0-E1B4-4807-A7A9-B00B39D8C5A5}" type="presOf" srcId="{D9230567-A0A2-46F4-A236-FC7CE949E0B0}" destId="{37B61A46-CE80-47A3-8173-51D546632424}" srcOrd="0" destOrd="0" presId="urn:microsoft.com/office/officeart/2005/8/layout/vList2"/>
    <dgm:cxn modelId="{38CB4C19-742A-47AB-A117-B6A18F3404D5}" srcId="{97562DE3-322E-416F-948B-494B0EDA4A5E}" destId="{E4642DDC-57BE-481F-85F5-BCC81975C0CE}" srcOrd="0" destOrd="0" parTransId="{944D68D4-8809-406A-A15E-419ED40F55ED}" sibTransId="{5BA35FA4-3470-4045-9F90-A8063992B6E4}"/>
    <dgm:cxn modelId="{136A1A50-1F82-4606-A95F-3D44667B74FA}" type="presOf" srcId="{97562DE3-322E-416F-948B-494B0EDA4A5E}" destId="{7C791E39-234A-4071-9B23-C28BCC0CA1C7}" srcOrd="0" destOrd="0" presId="urn:microsoft.com/office/officeart/2005/8/layout/vList2"/>
    <dgm:cxn modelId="{4074D7C2-A0B1-476B-B0B3-1E92B93B1E51}" srcId="{D9230567-A0A2-46F4-A236-FC7CE949E0B0}" destId="{97562DE3-322E-416F-948B-494B0EDA4A5E}" srcOrd="0" destOrd="0" parTransId="{13E11A63-26EB-4535-9DA2-365A7A734CE2}" sibTransId="{588FC204-BAD8-40CB-A552-B103ABC75B98}"/>
    <dgm:cxn modelId="{F74F271F-1749-4C11-9DD0-B8A44B560430}" type="presOf" srcId="{D1A1884D-33A0-422E-A63E-F690BDAEE0C0}" destId="{F4A97028-FEB7-4504-8262-E7B6771B70C7}" srcOrd="0" destOrd="0" presId="urn:microsoft.com/office/officeart/2005/8/layout/vList2"/>
    <dgm:cxn modelId="{E1023CB8-AAF6-4829-A8C1-91D7D4C01AD8}" srcId="{D1A1884D-33A0-422E-A63E-F690BDAEE0C0}" destId="{5A245789-593C-45E1-9BDD-AF8F9F2E3689}" srcOrd="0" destOrd="0" parTransId="{B5FEE20D-299D-4851-AE16-4519C0946DF8}" sibTransId="{616813E8-B815-4DB5-8B03-BE38509B7F53}"/>
    <dgm:cxn modelId="{2A442436-1A45-4DF0-A776-C9E0061E680E}" type="presParOf" srcId="{37B61A46-CE80-47A3-8173-51D546632424}" destId="{7C791E39-234A-4071-9B23-C28BCC0CA1C7}" srcOrd="0" destOrd="0" presId="urn:microsoft.com/office/officeart/2005/8/layout/vList2"/>
    <dgm:cxn modelId="{B8A0A711-6671-4EB7-BAC8-01BD94043518}" type="presParOf" srcId="{37B61A46-CE80-47A3-8173-51D546632424}" destId="{BBF6AECF-7221-4764-A7CD-3393429A77D1}" srcOrd="1" destOrd="0" presId="urn:microsoft.com/office/officeart/2005/8/layout/vList2"/>
    <dgm:cxn modelId="{648E245F-329F-43EB-9113-3A677E0EC33F}" type="presParOf" srcId="{37B61A46-CE80-47A3-8173-51D546632424}" destId="{F4A97028-FEB7-4504-8262-E7B6771B70C7}" srcOrd="2" destOrd="0" presId="urn:microsoft.com/office/officeart/2005/8/layout/vList2"/>
    <dgm:cxn modelId="{323B6484-FB2C-410A-AF91-1BE8C927C6CA}" type="presParOf" srcId="{37B61A46-CE80-47A3-8173-51D546632424}" destId="{5C648129-F616-4F4D-AC42-2D81E4AC825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CA0780-7ED6-4C3D-8AE6-673AA5AB58F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2F276E-F394-409A-8641-1AB5BF44834A}">
      <dgm:prSet phldrT="[Текст]"/>
      <dgm:spPr/>
      <dgm:t>
        <a:bodyPr/>
        <a:lstStyle/>
        <a:p>
          <a:r>
            <a:rPr lang="ru-RU" dirty="0" smtClean="0"/>
            <a:t>Апелляция о нарушении установленного порядка проведения ГИА</a:t>
          </a:r>
          <a:endParaRPr lang="ru-RU" dirty="0"/>
        </a:p>
      </dgm:t>
    </dgm:pt>
    <dgm:pt modelId="{C09D3E0A-0D9A-4814-BE73-0635AC429CED}" type="parTrans" cxnId="{7BB88C4F-7355-4185-BA1D-59D2BD2904BE}">
      <dgm:prSet/>
      <dgm:spPr/>
      <dgm:t>
        <a:bodyPr/>
        <a:lstStyle/>
        <a:p>
          <a:endParaRPr lang="ru-RU"/>
        </a:p>
      </dgm:t>
    </dgm:pt>
    <dgm:pt modelId="{1DEB268F-BA71-4C74-A403-C16AB82C09E6}" type="sibTrans" cxnId="{7BB88C4F-7355-4185-BA1D-59D2BD2904BE}">
      <dgm:prSet/>
      <dgm:spPr/>
      <dgm:t>
        <a:bodyPr/>
        <a:lstStyle/>
        <a:p>
          <a:endParaRPr lang="ru-RU"/>
        </a:p>
      </dgm:t>
    </dgm:pt>
    <dgm:pt modelId="{2FEC1008-DBCE-4A4D-9E48-8B6A03726206}">
      <dgm:prSet phldrT="[Текст]"/>
      <dgm:spPr/>
      <dgm:t>
        <a:bodyPr/>
        <a:lstStyle/>
        <a:p>
          <a:pPr algn="l"/>
          <a:r>
            <a:rPr lang="ru-RU" dirty="0" smtClean="0"/>
            <a:t>В день проведения экзамена, не покидая ППЭ</a:t>
          </a:r>
          <a:endParaRPr lang="ru-RU" dirty="0"/>
        </a:p>
      </dgm:t>
    </dgm:pt>
    <dgm:pt modelId="{5EB629E9-2527-4164-A23B-0A636914B267}" type="parTrans" cxnId="{222A547B-4F35-49E6-9340-3F852B7E8546}">
      <dgm:prSet/>
      <dgm:spPr/>
      <dgm:t>
        <a:bodyPr/>
        <a:lstStyle/>
        <a:p>
          <a:endParaRPr lang="ru-RU"/>
        </a:p>
      </dgm:t>
    </dgm:pt>
    <dgm:pt modelId="{25AAA63A-6F60-48CD-BFE8-203E8F705856}" type="sibTrans" cxnId="{222A547B-4F35-49E6-9340-3F852B7E8546}">
      <dgm:prSet/>
      <dgm:spPr/>
      <dgm:t>
        <a:bodyPr/>
        <a:lstStyle/>
        <a:p>
          <a:endParaRPr lang="ru-RU"/>
        </a:p>
      </dgm:t>
    </dgm:pt>
    <dgm:pt modelId="{7DD9C8D8-BEA5-4434-82EB-A84A098140BD}">
      <dgm:prSet phldrT="[Текст]"/>
      <dgm:spPr/>
      <dgm:t>
        <a:bodyPr/>
        <a:lstStyle/>
        <a:p>
          <a:pPr algn="l"/>
          <a:r>
            <a:rPr lang="ru-RU" dirty="0" smtClean="0"/>
            <a:t>Подается члену ГЭК</a:t>
          </a:r>
          <a:endParaRPr lang="ru-RU" dirty="0"/>
        </a:p>
      </dgm:t>
    </dgm:pt>
    <dgm:pt modelId="{414142CF-0177-4000-8A9E-11CE0FCAA8A1}" type="parTrans" cxnId="{9D961B5C-4BDD-4763-93B5-2C187BCF49F4}">
      <dgm:prSet/>
      <dgm:spPr/>
      <dgm:t>
        <a:bodyPr/>
        <a:lstStyle/>
        <a:p>
          <a:endParaRPr lang="ru-RU"/>
        </a:p>
      </dgm:t>
    </dgm:pt>
    <dgm:pt modelId="{92AE5535-0F45-483F-B19C-BA903FB420BC}" type="sibTrans" cxnId="{9D961B5C-4BDD-4763-93B5-2C187BCF49F4}">
      <dgm:prSet/>
      <dgm:spPr/>
      <dgm:t>
        <a:bodyPr/>
        <a:lstStyle/>
        <a:p>
          <a:endParaRPr lang="ru-RU"/>
        </a:p>
      </dgm:t>
    </dgm:pt>
    <dgm:pt modelId="{C41D0067-9B42-4573-BC71-01850B7141E1}">
      <dgm:prSet phldrT="[Текст]"/>
      <dgm:spPr/>
      <dgm:t>
        <a:bodyPr/>
        <a:lstStyle/>
        <a:p>
          <a:r>
            <a:rPr lang="ru-RU" dirty="0" smtClean="0"/>
            <a:t>Апелляция о несогласии с выставленными баллами</a:t>
          </a:r>
          <a:endParaRPr lang="ru-RU" dirty="0"/>
        </a:p>
      </dgm:t>
    </dgm:pt>
    <dgm:pt modelId="{5FAD8B5D-84CE-41C1-B22E-7206D36BA12D}" type="parTrans" cxnId="{A8456DBF-9640-43CC-86B4-30DF75C57A97}">
      <dgm:prSet/>
      <dgm:spPr/>
      <dgm:t>
        <a:bodyPr/>
        <a:lstStyle/>
        <a:p>
          <a:endParaRPr lang="ru-RU"/>
        </a:p>
      </dgm:t>
    </dgm:pt>
    <dgm:pt modelId="{128C5EB0-C783-461C-A54B-1235719EC781}" type="sibTrans" cxnId="{A8456DBF-9640-43CC-86B4-30DF75C57A97}">
      <dgm:prSet/>
      <dgm:spPr/>
      <dgm:t>
        <a:bodyPr/>
        <a:lstStyle/>
        <a:p>
          <a:endParaRPr lang="ru-RU"/>
        </a:p>
      </dgm:t>
    </dgm:pt>
    <dgm:pt modelId="{2E7B2C78-EBBC-4F09-B2B5-4FE553DC33C9}">
      <dgm:prSet phldrT="[Текст]"/>
      <dgm:spPr/>
      <dgm:t>
        <a:bodyPr/>
        <a:lstStyle/>
        <a:p>
          <a:r>
            <a:rPr lang="ru-RU" dirty="0" smtClean="0"/>
            <a:t>Не рассматривается апелляция по структуре, содержанию заданий, по вопросам, связанным с нарушением участником требований к заполнению и оформлению бланков</a:t>
          </a:r>
          <a:endParaRPr lang="ru-RU" dirty="0"/>
        </a:p>
      </dgm:t>
    </dgm:pt>
    <dgm:pt modelId="{0AF191AC-7967-4A25-9349-AC21DEA76BE0}" type="parTrans" cxnId="{E6090B98-C453-4486-8613-17BC7D91013D}">
      <dgm:prSet/>
      <dgm:spPr/>
      <dgm:t>
        <a:bodyPr/>
        <a:lstStyle/>
        <a:p>
          <a:endParaRPr lang="ru-RU"/>
        </a:p>
      </dgm:t>
    </dgm:pt>
    <dgm:pt modelId="{141F16B8-0486-4CB7-A9D2-B1E296CEB639}" type="sibTrans" cxnId="{E6090B98-C453-4486-8613-17BC7D91013D}">
      <dgm:prSet/>
      <dgm:spPr/>
      <dgm:t>
        <a:bodyPr/>
        <a:lstStyle/>
        <a:p>
          <a:endParaRPr lang="ru-RU"/>
        </a:p>
      </dgm:t>
    </dgm:pt>
    <dgm:pt modelId="{A60ADD71-76F5-4DA7-BB88-CB2A7A3E2CE0}">
      <dgm:prSet phldrT="[Текст]"/>
      <dgm:spPr/>
      <dgm:t>
        <a:bodyPr/>
        <a:lstStyle/>
        <a:p>
          <a:r>
            <a:rPr lang="ru-RU" dirty="0" smtClean="0"/>
            <a:t>Подается заявление на портале </a:t>
          </a:r>
          <a:r>
            <a:rPr lang="en-US" dirty="0" smtClean="0"/>
            <a:t>mos.ru</a:t>
          </a:r>
          <a:endParaRPr lang="ru-RU" dirty="0"/>
        </a:p>
      </dgm:t>
    </dgm:pt>
    <dgm:pt modelId="{7121858A-D66E-45FB-9A32-D0A16BD90C9F}" type="parTrans" cxnId="{356BE802-62FD-4DA6-BF2B-2A4C36FD7D1F}">
      <dgm:prSet/>
      <dgm:spPr/>
      <dgm:t>
        <a:bodyPr/>
        <a:lstStyle/>
        <a:p>
          <a:endParaRPr lang="ru-RU"/>
        </a:p>
      </dgm:t>
    </dgm:pt>
    <dgm:pt modelId="{8A2BDAA3-39F3-4020-958A-714F00816441}" type="sibTrans" cxnId="{356BE802-62FD-4DA6-BF2B-2A4C36FD7D1F}">
      <dgm:prSet/>
      <dgm:spPr/>
      <dgm:t>
        <a:bodyPr/>
        <a:lstStyle/>
        <a:p>
          <a:endParaRPr lang="ru-RU"/>
        </a:p>
      </dgm:t>
    </dgm:pt>
    <dgm:pt modelId="{14A8F023-6C2A-4ACA-BAFB-0481A121A5DE}" type="pres">
      <dgm:prSet presAssocID="{33CA0780-7ED6-4C3D-8AE6-673AA5AB58F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E5269E-94BB-4E37-8772-875586987AC2}" type="pres">
      <dgm:prSet presAssocID="{CA2F276E-F394-409A-8641-1AB5BF44834A}" presName="linNode" presStyleCnt="0"/>
      <dgm:spPr/>
    </dgm:pt>
    <dgm:pt modelId="{D70FAF8F-1966-48F9-9311-83F2407F08D1}" type="pres">
      <dgm:prSet presAssocID="{CA2F276E-F394-409A-8641-1AB5BF44834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CF624-F7C4-480F-ACB9-F068F64C243D}" type="pres">
      <dgm:prSet presAssocID="{CA2F276E-F394-409A-8641-1AB5BF44834A}" presName="childShp" presStyleLbl="bgAccFollowNode1" presStyleIdx="0" presStyleCnt="2" custLinFactNeighborX="938" custLinFactNeighborY="4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D5D95-5745-48A9-BE1B-D4A88AAB09D1}" type="pres">
      <dgm:prSet presAssocID="{1DEB268F-BA71-4C74-A403-C16AB82C09E6}" presName="spacing" presStyleCnt="0"/>
      <dgm:spPr/>
    </dgm:pt>
    <dgm:pt modelId="{08655E90-64D7-4482-A8B9-C4E8602DCF95}" type="pres">
      <dgm:prSet presAssocID="{C41D0067-9B42-4573-BC71-01850B7141E1}" presName="linNode" presStyleCnt="0"/>
      <dgm:spPr/>
    </dgm:pt>
    <dgm:pt modelId="{49C94AB5-69B4-4B09-97F4-84A97A470734}" type="pres">
      <dgm:prSet presAssocID="{C41D0067-9B42-4573-BC71-01850B7141E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59185-E516-4AD0-AA58-2B2C76136B26}" type="pres">
      <dgm:prSet presAssocID="{C41D0067-9B42-4573-BC71-01850B7141E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090B98-C453-4486-8613-17BC7D91013D}" srcId="{C41D0067-9B42-4573-BC71-01850B7141E1}" destId="{2E7B2C78-EBBC-4F09-B2B5-4FE553DC33C9}" srcOrd="0" destOrd="0" parTransId="{0AF191AC-7967-4A25-9349-AC21DEA76BE0}" sibTransId="{141F16B8-0486-4CB7-A9D2-B1E296CEB639}"/>
    <dgm:cxn modelId="{97B6B44F-E811-4EE9-BBEB-B9C2731533F1}" type="presOf" srcId="{CA2F276E-F394-409A-8641-1AB5BF44834A}" destId="{D70FAF8F-1966-48F9-9311-83F2407F08D1}" srcOrd="0" destOrd="0" presId="urn:microsoft.com/office/officeart/2005/8/layout/vList6"/>
    <dgm:cxn modelId="{356BE802-62FD-4DA6-BF2B-2A4C36FD7D1F}" srcId="{C41D0067-9B42-4573-BC71-01850B7141E1}" destId="{A60ADD71-76F5-4DA7-BB88-CB2A7A3E2CE0}" srcOrd="1" destOrd="0" parTransId="{7121858A-D66E-45FB-9A32-D0A16BD90C9F}" sibTransId="{8A2BDAA3-39F3-4020-958A-714F00816441}"/>
    <dgm:cxn modelId="{57A0BFEF-7B87-4B40-B10E-E440CE56D843}" type="presOf" srcId="{7DD9C8D8-BEA5-4434-82EB-A84A098140BD}" destId="{87ACF624-F7C4-480F-ACB9-F068F64C243D}" srcOrd="0" destOrd="1" presId="urn:microsoft.com/office/officeart/2005/8/layout/vList6"/>
    <dgm:cxn modelId="{ACCA8C5D-F42D-4695-9E65-5C79CF52EE0D}" type="presOf" srcId="{2FEC1008-DBCE-4A4D-9E48-8B6A03726206}" destId="{87ACF624-F7C4-480F-ACB9-F068F64C243D}" srcOrd="0" destOrd="0" presId="urn:microsoft.com/office/officeart/2005/8/layout/vList6"/>
    <dgm:cxn modelId="{6D2794AD-7BE6-4976-A4A4-44668B402CF0}" type="presOf" srcId="{2E7B2C78-EBBC-4F09-B2B5-4FE553DC33C9}" destId="{45D59185-E516-4AD0-AA58-2B2C76136B26}" srcOrd="0" destOrd="0" presId="urn:microsoft.com/office/officeart/2005/8/layout/vList6"/>
    <dgm:cxn modelId="{08C2B4BA-1C9D-41FE-B41D-0BDD093DCDC7}" type="presOf" srcId="{C41D0067-9B42-4573-BC71-01850B7141E1}" destId="{49C94AB5-69B4-4B09-97F4-84A97A470734}" srcOrd="0" destOrd="0" presId="urn:microsoft.com/office/officeart/2005/8/layout/vList6"/>
    <dgm:cxn modelId="{A8456DBF-9640-43CC-86B4-30DF75C57A97}" srcId="{33CA0780-7ED6-4C3D-8AE6-673AA5AB58FC}" destId="{C41D0067-9B42-4573-BC71-01850B7141E1}" srcOrd="1" destOrd="0" parTransId="{5FAD8B5D-84CE-41C1-B22E-7206D36BA12D}" sibTransId="{128C5EB0-C783-461C-A54B-1235719EC781}"/>
    <dgm:cxn modelId="{222A547B-4F35-49E6-9340-3F852B7E8546}" srcId="{CA2F276E-F394-409A-8641-1AB5BF44834A}" destId="{2FEC1008-DBCE-4A4D-9E48-8B6A03726206}" srcOrd="0" destOrd="0" parTransId="{5EB629E9-2527-4164-A23B-0A636914B267}" sibTransId="{25AAA63A-6F60-48CD-BFE8-203E8F705856}"/>
    <dgm:cxn modelId="{7BB88C4F-7355-4185-BA1D-59D2BD2904BE}" srcId="{33CA0780-7ED6-4C3D-8AE6-673AA5AB58FC}" destId="{CA2F276E-F394-409A-8641-1AB5BF44834A}" srcOrd="0" destOrd="0" parTransId="{C09D3E0A-0D9A-4814-BE73-0635AC429CED}" sibTransId="{1DEB268F-BA71-4C74-A403-C16AB82C09E6}"/>
    <dgm:cxn modelId="{9D961B5C-4BDD-4763-93B5-2C187BCF49F4}" srcId="{CA2F276E-F394-409A-8641-1AB5BF44834A}" destId="{7DD9C8D8-BEA5-4434-82EB-A84A098140BD}" srcOrd="1" destOrd="0" parTransId="{414142CF-0177-4000-8A9E-11CE0FCAA8A1}" sibTransId="{92AE5535-0F45-483F-B19C-BA903FB420BC}"/>
    <dgm:cxn modelId="{26865AED-1680-43B8-B06C-3F3A6B1420F0}" type="presOf" srcId="{33CA0780-7ED6-4C3D-8AE6-673AA5AB58FC}" destId="{14A8F023-6C2A-4ACA-BAFB-0481A121A5DE}" srcOrd="0" destOrd="0" presId="urn:microsoft.com/office/officeart/2005/8/layout/vList6"/>
    <dgm:cxn modelId="{0C071ED5-E34A-4522-8550-2FB06DD9EF80}" type="presOf" srcId="{A60ADD71-76F5-4DA7-BB88-CB2A7A3E2CE0}" destId="{45D59185-E516-4AD0-AA58-2B2C76136B26}" srcOrd="0" destOrd="1" presId="urn:microsoft.com/office/officeart/2005/8/layout/vList6"/>
    <dgm:cxn modelId="{21A27176-CAC8-4858-BFDC-F10F943A8ABB}" type="presParOf" srcId="{14A8F023-6C2A-4ACA-BAFB-0481A121A5DE}" destId="{8CE5269E-94BB-4E37-8772-875586987AC2}" srcOrd="0" destOrd="0" presId="urn:microsoft.com/office/officeart/2005/8/layout/vList6"/>
    <dgm:cxn modelId="{D7541B02-3D62-47DF-BBD9-8C5AD3756826}" type="presParOf" srcId="{8CE5269E-94BB-4E37-8772-875586987AC2}" destId="{D70FAF8F-1966-48F9-9311-83F2407F08D1}" srcOrd="0" destOrd="0" presId="urn:microsoft.com/office/officeart/2005/8/layout/vList6"/>
    <dgm:cxn modelId="{F47857DE-5E18-425A-8B24-707E7271F345}" type="presParOf" srcId="{8CE5269E-94BB-4E37-8772-875586987AC2}" destId="{87ACF624-F7C4-480F-ACB9-F068F64C243D}" srcOrd="1" destOrd="0" presId="urn:microsoft.com/office/officeart/2005/8/layout/vList6"/>
    <dgm:cxn modelId="{05489C4D-E76A-4C31-9C75-A4B73B9BAE11}" type="presParOf" srcId="{14A8F023-6C2A-4ACA-BAFB-0481A121A5DE}" destId="{ED0D5D95-5745-48A9-BE1B-D4A88AAB09D1}" srcOrd="1" destOrd="0" presId="urn:microsoft.com/office/officeart/2005/8/layout/vList6"/>
    <dgm:cxn modelId="{13841BFF-4D3F-4CB1-964B-4FC9D01F1A87}" type="presParOf" srcId="{14A8F023-6C2A-4ACA-BAFB-0481A121A5DE}" destId="{08655E90-64D7-4482-A8B9-C4E8602DCF95}" srcOrd="2" destOrd="0" presId="urn:microsoft.com/office/officeart/2005/8/layout/vList6"/>
    <dgm:cxn modelId="{2F16D598-045E-41DC-A2C7-AB2C3546C964}" type="presParOf" srcId="{08655E90-64D7-4482-A8B9-C4E8602DCF95}" destId="{49C94AB5-69B4-4B09-97F4-84A97A470734}" srcOrd="0" destOrd="0" presId="urn:microsoft.com/office/officeart/2005/8/layout/vList6"/>
    <dgm:cxn modelId="{10298FB4-8694-4A2C-8502-399ED2243AC0}" type="presParOf" srcId="{08655E90-64D7-4482-A8B9-C4E8602DCF95}" destId="{45D59185-E516-4AD0-AA58-2B2C76136B2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534BF-88BC-4B07-B262-CCF15F45B3A5}">
      <dsp:nvSpPr>
        <dsp:cNvPr id="0" name=""/>
        <dsp:cNvSpPr/>
      </dsp:nvSpPr>
      <dsp:spPr>
        <a:xfrm>
          <a:off x="185166" y="154686"/>
          <a:ext cx="4567428" cy="45674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r>
            <a:rPr lang="ru-RU" sz="3600" kern="1200" dirty="0" smtClean="0"/>
            <a:t>ЕГЭ можно сдать</a:t>
          </a:r>
          <a:endParaRPr lang="ru-RU" sz="3600" kern="1200" dirty="0"/>
        </a:p>
      </dsp:txBody>
      <dsp:txXfrm>
        <a:off x="822959" y="693283"/>
        <a:ext cx="2633472" cy="3490232"/>
      </dsp:txXfrm>
    </dsp:sp>
    <dsp:sp modelId="{C0B5CCEF-D191-42ED-81BF-2027D24919D6}">
      <dsp:nvSpPr>
        <dsp:cNvPr id="0" name=""/>
        <dsp:cNvSpPr/>
      </dsp:nvSpPr>
      <dsp:spPr>
        <a:xfrm>
          <a:off x="3477006" y="154686"/>
          <a:ext cx="4567428" cy="45674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FF0000"/>
              </a:solidFill>
            </a:rPr>
            <a:t>по русскому языку, математике, 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литературе, физике, химии, биологии, географии, истории, обществознанию, иностранным языкам (английскому, немецкому, французскому и испанскому, китайскому), информатике и информационно-коммуникационным технологиям (ИКТ).</a:t>
          </a:r>
          <a:endParaRPr lang="ru-RU" sz="1700" kern="1200" dirty="0"/>
        </a:p>
      </dsp:txBody>
      <dsp:txXfrm>
        <a:off x="4773168" y="693283"/>
        <a:ext cx="2633472" cy="3490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91E39-234A-4071-9B23-C28BCC0CA1C7}">
      <dsp:nvSpPr>
        <dsp:cNvPr id="0" name=""/>
        <dsp:cNvSpPr/>
      </dsp:nvSpPr>
      <dsp:spPr>
        <a:xfrm>
          <a:off x="0" y="85901"/>
          <a:ext cx="8229600" cy="1888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Оценивается по 5-ти балльной шкале, учитывается при получении аттестата о среднем общем образовании</a:t>
          </a:r>
          <a:endParaRPr lang="ru-RU" sz="2800" kern="1200" dirty="0"/>
        </a:p>
      </dsp:txBody>
      <dsp:txXfrm>
        <a:off x="92204" y="178105"/>
        <a:ext cx="8045192" cy="1704410"/>
      </dsp:txXfrm>
    </dsp:sp>
    <dsp:sp modelId="{BBF6AECF-7221-4764-A7CD-3393429A77D1}">
      <dsp:nvSpPr>
        <dsp:cNvPr id="0" name=""/>
        <dsp:cNvSpPr/>
      </dsp:nvSpPr>
      <dsp:spPr>
        <a:xfrm>
          <a:off x="0" y="1974720"/>
          <a:ext cx="822960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База</a:t>
          </a:r>
          <a:endParaRPr lang="ru-RU" sz="2200" kern="1200" dirty="0"/>
        </a:p>
      </dsp:txBody>
      <dsp:txXfrm>
        <a:off x="0" y="1974720"/>
        <a:ext cx="8229600" cy="463680"/>
      </dsp:txXfrm>
    </dsp:sp>
    <dsp:sp modelId="{F4A97028-FEB7-4504-8262-E7B6771B70C7}">
      <dsp:nvSpPr>
        <dsp:cNvPr id="0" name=""/>
        <dsp:cNvSpPr/>
      </dsp:nvSpPr>
      <dsp:spPr>
        <a:xfrm>
          <a:off x="0" y="2438400"/>
          <a:ext cx="8229600" cy="1888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Оценивается по 100-балльной шкале, учитываются при получении аттестата, могут быть использованы в качестве вступительных испытаний при поступлении в ВУЗ</a:t>
          </a:r>
          <a:endParaRPr lang="ru-RU" sz="2800" kern="1200" dirty="0"/>
        </a:p>
      </dsp:txBody>
      <dsp:txXfrm>
        <a:off x="92204" y="2530604"/>
        <a:ext cx="8045192" cy="1704410"/>
      </dsp:txXfrm>
    </dsp:sp>
    <dsp:sp modelId="{5C648129-F616-4F4D-AC42-2D81E4AC825F}">
      <dsp:nvSpPr>
        <dsp:cNvPr id="0" name=""/>
        <dsp:cNvSpPr/>
      </dsp:nvSpPr>
      <dsp:spPr>
        <a:xfrm>
          <a:off x="0" y="4327218"/>
          <a:ext cx="822960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Профиль</a:t>
          </a:r>
          <a:endParaRPr lang="ru-RU" sz="2200" kern="1200" dirty="0"/>
        </a:p>
      </dsp:txBody>
      <dsp:txXfrm>
        <a:off x="0" y="4327218"/>
        <a:ext cx="8229600" cy="463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CF624-F7C4-480F-ACB9-F068F64C243D}">
      <dsp:nvSpPr>
        <dsp:cNvPr id="0" name=""/>
        <dsp:cNvSpPr/>
      </dsp:nvSpPr>
      <dsp:spPr>
        <a:xfrm>
          <a:off x="3291839" y="100614"/>
          <a:ext cx="4937760" cy="23217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В день проведения экзамена, не покидая ППЭ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Подается члену ГЭК</a:t>
          </a:r>
          <a:endParaRPr lang="ru-RU" sz="1700" kern="1200" dirty="0"/>
        </a:p>
      </dsp:txBody>
      <dsp:txXfrm>
        <a:off x="3291839" y="390829"/>
        <a:ext cx="4067116" cy="1741288"/>
      </dsp:txXfrm>
    </dsp:sp>
    <dsp:sp modelId="{D70FAF8F-1966-48F9-9311-83F2407F08D1}">
      <dsp:nvSpPr>
        <dsp:cNvPr id="0" name=""/>
        <dsp:cNvSpPr/>
      </dsp:nvSpPr>
      <dsp:spPr>
        <a:xfrm>
          <a:off x="0" y="595"/>
          <a:ext cx="3291840" cy="2321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Апелляция о нарушении установленного порядка проведения ГИА</a:t>
          </a:r>
          <a:endParaRPr lang="ru-RU" sz="2800" kern="1200" dirty="0"/>
        </a:p>
      </dsp:txBody>
      <dsp:txXfrm>
        <a:off x="113337" y="113932"/>
        <a:ext cx="3065166" cy="2095044"/>
      </dsp:txXfrm>
    </dsp:sp>
    <dsp:sp modelId="{45D59185-E516-4AD0-AA58-2B2C76136B26}">
      <dsp:nvSpPr>
        <dsp:cNvPr id="0" name=""/>
        <dsp:cNvSpPr/>
      </dsp:nvSpPr>
      <dsp:spPr>
        <a:xfrm>
          <a:off x="3291839" y="2554485"/>
          <a:ext cx="4937760" cy="23217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Не рассматривается апелляция по структуре, содержанию заданий, по вопросам, связанным с нарушением участником требований к заполнению и оформлению бланков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Подается заявление на портале </a:t>
          </a:r>
          <a:r>
            <a:rPr lang="en-US" sz="1700" kern="1200" dirty="0" smtClean="0"/>
            <a:t>mos.ru</a:t>
          </a:r>
          <a:endParaRPr lang="ru-RU" sz="1700" kern="1200" dirty="0"/>
        </a:p>
      </dsp:txBody>
      <dsp:txXfrm>
        <a:off x="3291839" y="2844700"/>
        <a:ext cx="4067116" cy="1741288"/>
      </dsp:txXfrm>
    </dsp:sp>
    <dsp:sp modelId="{49C94AB5-69B4-4B09-97F4-84A97A470734}">
      <dsp:nvSpPr>
        <dsp:cNvPr id="0" name=""/>
        <dsp:cNvSpPr/>
      </dsp:nvSpPr>
      <dsp:spPr>
        <a:xfrm>
          <a:off x="0" y="2554485"/>
          <a:ext cx="3291840" cy="2321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Апелляция о несогласии с выставленными баллами</a:t>
          </a:r>
          <a:endParaRPr lang="ru-RU" sz="2800" kern="1200" dirty="0"/>
        </a:p>
      </dsp:txBody>
      <dsp:txXfrm>
        <a:off x="113337" y="2667822"/>
        <a:ext cx="3065166" cy="2095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noProof="1" smtClean="0"/>
              <a:t>Образец подзаголовка</a:t>
            </a:r>
            <a:endParaRPr lang="ru-RU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EB9B3-E0EB-43BD-A678-FC87E5275355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14732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F6E18-3E79-485B-A35B-C49379957E72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03968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6FB67-94EC-4F67-97A2-8B485337A969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8406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3F42D-D4E0-4521-ADB5-CBDE55735487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67259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AAC5BB-124A-4885-90B5-D97FB07C5EBF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20762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DB387-2AD3-42A4-8C6D-2B4A5AE4A455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41591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91937-EDD6-475B-BFDE-B25F2E550B98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69106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15391-6F92-4F3B-AD40-4BF8CFEDF664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93238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A867C4-E2F3-40CB-B68B-1D46B217AAD0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77446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CBA984-404C-4810-BD12-7AFF6CB3F3CD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56985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9B7A2-1DBC-4018-923A-609026E9FD0C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47762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Haga clic para modificar el estilo de texto del patrón</a:t>
            </a:r>
          </a:p>
          <a:p>
            <a:pPr lvl="1"/>
            <a:r>
              <a:rPr lang="ru-RU" altLang="ru-RU" smtClean="0"/>
              <a:t>Segundo nivel</a:t>
            </a:r>
          </a:p>
          <a:p>
            <a:pPr lvl="2"/>
            <a:r>
              <a:rPr lang="ru-RU" altLang="ru-RU" smtClean="0"/>
              <a:t>Tercer nivel</a:t>
            </a:r>
          </a:p>
          <a:p>
            <a:pPr lvl="3"/>
            <a:r>
              <a:rPr lang="ru-RU" altLang="ru-RU" smtClean="0"/>
              <a:t>Cuarto nivel</a:t>
            </a:r>
          </a:p>
          <a:p>
            <a:pPr lvl="4"/>
            <a:r>
              <a:rPr lang="ru-RU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53B44B-B197-465F-B251-0AA64F69EEEA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OfUtA38g80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check.ege.edu.ru/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ege.sdamgia.ru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eznaika.pro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611188" y="1628775"/>
            <a:ext cx="8281987" cy="2232025"/>
          </a:xfrm>
        </p:spPr>
        <p:txBody>
          <a:bodyPr/>
          <a:lstStyle/>
          <a:p>
            <a:pPr eaLnBrk="1" hangingPunct="1"/>
            <a:r>
              <a:rPr lang="ru-RU" altLang="ru-RU" sz="6000" b="1" dirty="0" smtClean="0">
                <a:solidFill>
                  <a:schemeClr val="accent1"/>
                </a:solidFill>
              </a:rPr>
              <a:t/>
            </a:r>
            <a:br>
              <a:rPr lang="ru-RU" altLang="ru-RU" sz="6000" b="1" dirty="0" smtClean="0">
                <a:solidFill>
                  <a:schemeClr val="accent1"/>
                </a:solidFill>
              </a:rPr>
            </a:br>
            <a:r>
              <a:rPr lang="ru-RU" altLang="ru-RU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МБОУ «</a:t>
            </a:r>
            <a:r>
              <a:rPr lang="ru-RU" altLang="ru-RU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Школа № 45 с углубленным изучением отдельных предметов</a:t>
            </a:r>
            <a:r>
              <a:rPr lang="ru-RU" altLang="ru-RU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» ГО г. Уфа РБ</a:t>
            </a:r>
            <a:r>
              <a:rPr lang="ru-RU" altLang="ru-RU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ru-RU" altLang="ru-RU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u-RU" altLang="ru-RU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ru-RU" altLang="ru-RU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u-RU" altLang="ru-RU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ru-RU" altLang="ru-RU" sz="24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u-RU" altLang="ru-RU" sz="6000" b="1" dirty="0" smtClean="0">
                <a:solidFill>
                  <a:schemeClr val="bg1"/>
                </a:solidFill>
              </a:rPr>
              <a:t/>
            </a:r>
            <a:br>
              <a:rPr lang="ru-RU" altLang="ru-RU" sz="6000" b="1" dirty="0" smtClean="0">
                <a:solidFill>
                  <a:schemeClr val="bg1"/>
                </a:solidFill>
              </a:rPr>
            </a:br>
            <a:r>
              <a:rPr lang="ru-RU" altLang="ru-RU" b="1" dirty="0" smtClean="0">
                <a:solidFill>
                  <a:schemeClr val="bg1"/>
                </a:solidFill>
              </a:rPr>
              <a:t>Особенности ГИА-11</a:t>
            </a:r>
            <a:br>
              <a:rPr lang="ru-RU" altLang="ru-RU" b="1" dirty="0" smtClean="0">
                <a:solidFill>
                  <a:schemeClr val="bg1"/>
                </a:solidFill>
              </a:rPr>
            </a:br>
            <a:r>
              <a:rPr lang="ru-RU" altLang="ru-RU" b="1" dirty="0" smtClean="0">
                <a:solidFill>
                  <a:schemeClr val="bg1"/>
                </a:solidFill>
              </a:rPr>
              <a:t> в 2021-2022 учебном году</a:t>
            </a:r>
            <a:r>
              <a:rPr lang="ru-RU" altLang="ru-RU" sz="6000" b="1" dirty="0" smtClean="0">
                <a:solidFill>
                  <a:schemeClr val="bg1"/>
                </a:solidFill>
              </a:rPr>
              <a:t/>
            </a:r>
            <a:br>
              <a:rPr lang="ru-RU" altLang="ru-RU" sz="6000" b="1" dirty="0" smtClean="0">
                <a:solidFill>
                  <a:schemeClr val="bg1"/>
                </a:solidFill>
              </a:rPr>
            </a:br>
            <a:r>
              <a:rPr lang="ru-RU" altLang="ru-RU" sz="6000" b="1" dirty="0" smtClean="0">
                <a:solidFill>
                  <a:schemeClr val="bg1"/>
                </a:solidFill>
              </a:rPr>
              <a:t/>
            </a:r>
            <a:br>
              <a:rPr lang="ru-RU" altLang="ru-RU" sz="6000" b="1" dirty="0" smtClean="0">
                <a:solidFill>
                  <a:schemeClr val="bg1"/>
                </a:solidFill>
              </a:rPr>
            </a:br>
            <a:r>
              <a:rPr lang="ru-RU" altLang="ru-RU" sz="6000" b="1" dirty="0" smtClean="0">
                <a:solidFill>
                  <a:schemeClr val="bg1"/>
                </a:solidFill>
              </a:rPr>
              <a:t/>
            </a:r>
            <a:br>
              <a:rPr lang="ru-RU" altLang="ru-RU" sz="6000" b="1" dirty="0" smtClean="0">
                <a:solidFill>
                  <a:schemeClr val="bg1"/>
                </a:solidFill>
              </a:rPr>
            </a:br>
            <a:r>
              <a:rPr lang="ru-RU" altLang="ru-RU" sz="1600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ноябрь</a:t>
            </a:r>
            <a:r>
              <a:rPr lang="ru-RU" altLang="ru-RU" sz="1600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altLang="ru-RU" sz="1600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2021 г</a:t>
            </a:r>
            <a:endParaRPr lang="ru-RU" altLang="ru-RU" sz="6000" b="1" i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51" name="Rectangle 125"/>
          <p:cNvSpPr>
            <a:spLocks noChangeArrowheads="1"/>
          </p:cNvSpPr>
          <p:nvPr/>
        </p:nvSpPr>
        <p:spPr bwMode="auto">
          <a:xfrm>
            <a:off x="4103688" y="4652963"/>
            <a:ext cx="5040312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075613" cy="649288"/>
          </a:xfrm>
        </p:spPr>
        <p:txBody>
          <a:bodyPr/>
          <a:lstStyle/>
          <a:p>
            <a:r>
              <a:rPr lang="ru-RU" altLang="ru-RU" sz="3600" b="1" smtClean="0">
                <a:solidFill>
                  <a:schemeClr val="bg1"/>
                </a:solidFill>
              </a:rPr>
              <a:t>ИТОГОВОЕ СОЧИНЕНИЕ</a:t>
            </a:r>
            <a:br>
              <a:rPr lang="ru-RU" altLang="ru-RU" sz="3600" b="1" smtClean="0">
                <a:solidFill>
                  <a:schemeClr val="bg1"/>
                </a:solidFill>
              </a:rPr>
            </a:br>
            <a:endParaRPr lang="ru-RU" altLang="ru-RU" sz="3600" smtClean="0">
              <a:solidFill>
                <a:srgbClr val="FF0000"/>
              </a:solidFill>
            </a:endParaRPr>
          </a:p>
        </p:txBody>
      </p:sp>
      <p:sp>
        <p:nvSpPr>
          <p:cNvPr id="5123" name="Содержимое 2"/>
          <p:cNvSpPr>
            <a:spLocks noGrp="1" noChangeArrowheads="1"/>
          </p:cNvSpPr>
          <p:nvPr>
            <p:ph idx="1"/>
          </p:nvPr>
        </p:nvSpPr>
        <p:spPr>
          <a:xfrm>
            <a:off x="0" y="1357313"/>
            <a:ext cx="8929688" cy="4857750"/>
          </a:xfrm>
        </p:spPr>
        <p:txBody>
          <a:bodyPr/>
          <a:lstStyle/>
          <a:p>
            <a:r>
              <a:rPr lang="ru-RU" altLang="ru-RU" sz="2800" b="1" smtClean="0"/>
              <a:t>5 открытых направлений тем:</a:t>
            </a:r>
            <a:endParaRPr lang="ru-RU" altLang="ru-RU" sz="2800" smtClean="0"/>
          </a:p>
          <a:p>
            <a:r>
              <a:rPr lang="ru-RU" altLang="ru-RU" sz="2800" smtClean="0"/>
              <a:t>Человек путешествующий</a:t>
            </a:r>
          </a:p>
          <a:p>
            <a:r>
              <a:rPr lang="ru-RU" altLang="ru-RU" sz="2800" smtClean="0"/>
              <a:t>Цивилизация и технологии</a:t>
            </a:r>
          </a:p>
          <a:p>
            <a:r>
              <a:rPr lang="ru-RU" altLang="ru-RU" sz="2800" smtClean="0"/>
              <a:t>Преступление и Наказание</a:t>
            </a:r>
          </a:p>
          <a:p>
            <a:r>
              <a:rPr lang="ru-RU" altLang="ru-RU" sz="2800" smtClean="0"/>
              <a:t>Книга (музыка, спектакль, фильм)</a:t>
            </a:r>
          </a:p>
          <a:p>
            <a:r>
              <a:rPr lang="ru-RU" altLang="ru-RU" sz="2800" smtClean="0"/>
              <a:t>Кому на Руси жить хорошо? – вопрос гражданина</a:t>
            </a:r>
            <a:br>
              <a:rPr lang="ru-RU" altLang="ru-RU" sz="2800" smtClean="0"/>
            </a:br>
            <a:r>
              <a:rPr lang="ru-RU" altLang="ru-RU" sz="2800" b="1" smtClean="0"/>
              <a:t>видеообзор тем сочинений по ссылке - </a:t>
            </a:r>
            <a:r>
              <a:rPr lang="en-US" altLang="ru-RU" sz="2800" b="1" smtClean="0">
                <a:solidFill>
                  <a:srgbClr val="FF0000"/>
                </a:solidFill>
                <a:hlinkClick r:id="rId2"/>
              </a:rPr>
              <a:t>https://youtu.be/OfUtA38g80E</a:t>
            </a:r>
            <a:endParaRPr lang="ru-RU" altLang="ru-RU" sz="2800" smtClean="0"/>
          </a:p>
          <a:p>
            <a:pPr>
              <a:buFontTx/>
              <a:buNone/>
            </a:pPr>
            <a:r>
              <a:rPr lang="ru-RU" altLang="ru-RU" sz="2000" smtClean="0"/>
              <a:t>Сроки проведения итогового сочинения:</a:t>
            </a:r>
          </a:p>
          <a:p>
            <a:r>
              <a:rPr lang="ru-RU" altLang="ru-RU" sz="2000" smtClean="0"/>
              <a:t>В 2021-</a:t>
            </a:r>
            <a:r>
              <a:rPr lang="ru-RU" altLang="ru-RU" sz="2000" b="1" smtClean="0"/>
              <a:t>2022</a:t>
            </a:r>
            <a:r>
              <a:rPr lang="ru-RU" altLang="ru-RU" sz="2000" smtClean="0"/>
              <a:t> учебном году </a:t>
            </a:r>
            <a:r>
              <a:rPr lang="ru-RU" altLang="ru-RU" sz="2000" b="1" smtClean="0"/>
              <a:t>итоговое сочинение</a:t>
            </a:r>
            <a:r>
              <a:rPr lang="ru-RU" altLang="ru-RU" sz="2000" smtClean="0"/>
              <a:t> (изложение) </a:t>
            </a:r>
            <a:r>
              <a:rPr lang="ru-RU" altLang="ru-RU" sz="2000" b="1" smtClean="0"/>
              <a:t>1 декабря</a:t>
            </a:r>
            <a:r>
              <a:rPr lang="ru-RU" altLang="ru-RU" sz="2000" smtClean="0"/>
              <a:t> 2021 года - основной </a:t>
            </a:r>
            <a:r>
              <a:rPr lang="ru-RU" altLang="ru-RU" sz="2000" b="1" smtClean="0"/>
              <a:t>срок,</a:t>
            </a:r>
            <a:r>
              <a:rPr lang="ru-RU" altLang="ru-RU" sz="2000" smtClean="0"/>
              <a:t> 2 февраля и 4 мая </a:t>
            </a:r>
            <a:r>
              <a:rPr lang="ru-RU" altLang="ru-RU" sz="2000" b="1" smtClean="0"/>
              <a:t>2022</a:t>
            </a:r>
            <a:r>
              <a:rPr lang="ru-RU" altLang="ru-RU" sz="2000" smtClean="0"/>
              <a:t> года - резервные </a:t>
            </a:r>
            <a:r>
              <a:rPr lang="ru-RU" altLang="ru-RU" sz="2000" b="1" smtClean="0"/>
              <a:t>сроки</a:t>
            </a:r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Проведение </a:t>
            </a:r>
            <a:r>
              <a:rPr lang="ru-RU" dirty="0"/>
              <a:t>итогового сочинения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Вход в пункт проведения Итогового сочинения (школу) начинается в 9.00.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10.00 (в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участник итогового сочинения (изложения) опоздал, он допускается к написанию итогового сочинения (изложения), при этом время окончания написания итогового сочинения (изложения) не продлевается.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Повторный общий инструктаж для опоздавших участников не проводится.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1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Проведение итогового сочинения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себе участник сочинения должен иметь: </a:t>
            </a:r>
          </a:p>
          <a:p>
            <a:pPr lvl="0"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паспорт</a:t>
            </a:r>
          </a:p>
          <a:p>
            <a:pPr lvl="0"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-черную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гелевую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ручка (1+1)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-лекарства и питание (при необходимости)</a:t>
            </a: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Иные личные вещи участники обязаны оставить в специально выделенном месте для хранения личных вещей участников.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проведения итогового сочинения выдаются  черновики, а также орфографический словарь для участников итогового сочинения.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Черновики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проверяются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записи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них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учитываются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проверке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94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Проведение итогового сочинения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Темы итогового сочинения становятся общедоступными за 15 минут до начала проведения сочинения. </a:t>
            </a:r>
          </a:p>
          <a:p>
            <a:pPr lvl="0" hangingPunct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Продолжительность выполнения итогового сочинения составляет 3 часа 55 минут (235 минут).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участников итогового сочинения с ограниченными возможностями здоровья, детей-инвалидов и инвалидов продолжительность выполнения итогового сочинения (изложения) увеличивается на 1,5 часа.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Проведение итогового сочинения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Запрещено иметь при себе средства связи, фото-, аудио- и видеоаппаратуру, справочные материалы, письменные заметки и иные средства хранения и передачи информации, собственные орфографические и (или) толковые словари. Участникам итогового сочинения также запрещается пользоваться текстами литературного материала (художественными произведениями, дневниками, мемуарами, публицистикой, другими литературными источниками).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Участники, нарушившие порядок проведения итогового сочинения, удаляются с итогового сочинения.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39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 действия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действия итогового сочинения как допуск ГИА – бессрочно. </a:t>
            </a:r>
          </a:p>
          <a:p>
            <a:pPr lvl="0" hangingPunc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Итоговое сочинение в случае предоставления его при приеме на обучение по программам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программам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действительно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четыре года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следующих за годом написания такого сочинения.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2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Оценивание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проверке по критериям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оценивания допускаются итоговые сочинения, соответствующие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двум установленным требованиям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Требование № 1.  «Объем итогового сочинения»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Рекомендуемое количество слов – от 350.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Максимальное количество слов в сочинении не устанавливается. 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 сочинении менее 250 слов (в подсчет включаются все слова, в том числе и служебные), то выставляется «незачет» за невыполнение требования № 1 и «незачет» за работу в целом (такое сочинение не проверяется по критериям оценивания).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10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Требование № 2.  «Самостоятельность написания итогового сочинения»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Итоговое сочинение выполняется самостоятельно. 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Допускается прямое или косвенное цитирование с обязательной ссылкой на источник (ссылка дается в свободной форме). Объем цитирования не должен превышать объем собственного текста участника.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сочинение признано несамостоятельным, то выставляется «незачет» за невыполнение требования № 2 и «незачет» за работу в целом (такое сочинение не проверяется по критериям оценивания).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19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04664"/>
            <a:ext cx="8229600" cy="990600"/>
          </a:xfrm>
        </p:spPr>
        <p:txBody>
          <a:bodyPr/>
          <a:lstStyle/>
          <a:p>
            <a:r>
              <a:rPr lang="ru-RU" dirty="0" smtClean="0"/>
              <a:t>Оценивание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 hangingPunc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Итоговое сочинение, соответствующее установленным требованиям, оценивается по критериям: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hangingPunct="0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Соответствие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»;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hangingPunct="0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Аргументация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Привлечение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литературного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материала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»;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hangingPunct="0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Композиция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логика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рассуждения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»;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hangingPunct="0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Качество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письменной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»;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hangingPunct="0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Грамотность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Крите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ии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№ 1 и № 2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являются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основными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получения «зачета» за итоговое сочинение необходимо получить «зачет» по критериям № 1 и № 2 (выставление «незачета» по одному из этих критериев автоматически ведет к «незачету» за работу в целом), а также дополнительно «зачет» по одному из других критериев.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38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ЕГЭ-2022</a:t>
            </a:r>
          </a:p>
        </p:txBody>
      </p:sp>
      <p:sp>
        <p:nvSpPr>
          <p:cNvPr id="6147" name="Объект 2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4800" b="1" smtClean="0">
                <a:solidFill>
                  <a:srgbClr val="262673"/>
                </a:solidFill>
              </a:rPr>
              <a:t> Обязательные предметы: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4800" b="1" smtClean="0">
                <a:solidFill>
                  <a:srgbClr val="C00000"/>
                </a:solidFill>
              </a:rPr>
              <a:t>русский язык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4800" b="1" smtClean="0">
                <a:solidFill>
                  <a:srgbClr val="C00000"/>
                </a:solidFill>
              </a:rPr>
              <a:t>и математика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4800" b="1" smtClean="0">
                <a:solidFill>
                  <a:srgbClr val="262673"/>
                </a:solidFill>
              </a:rPr>
              <a:t>+  предметы по выбору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altLang="ru-RU" i="1" smtClean="0">
                <a:solidFill>
                  <a:schemeClr val="bg1"/>
                </a:solidFill>
                <a:latin typeface="Trebuchet MS" panose="020B0603020202020204" pitchFamily="34" charset="0"/>
              </a:rPr>
              <a:t>Приказ Минпросвещения России и Рособрнадзора</a:t>
            </a:r>
            <a:endParaRPr lang="ru-RU" altLang="ru-RU" smtClean="0">
              <a:solidFill>
                <a:schemeClr val="bg1"/>
              </a:solidFill>
            </a:endParaRPr>
          </a:p>
        </p:txBody>
      </p:sp>
      <p:sp>
        <p:nvSpPr>
          <p:cNvPr id="3075" name="Объект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350" algn="ctr">
              <a:spcBef>
                <a:spcPts val="100"/>
              </a:spcBef>
              <a:buFontTx/>
              <a:buNone/>
            </a:pPr>
            <a:r>
              <a:rPr lang="ru-RU" altLang="ru-RU" i="1" dirty="0" smtClean="0">
                <a:solidFill>
                  <a:srgbClr val="001F5F"/>
                </a:solidFill>
                <a:latin typeface="Trebuchet MS" panose="020B0603020202020204" pitchFamily="34" charset="0"/>
              </a:rPr>
              <a:t> </a:t>
            </a:r>
          </a:p>
          <a:p>
            <a:pPr marL="6350" algn="ctr">
              <a:spcBef>
                <a:spcPts val="100"/>
              </a:spcBef>
              <a:buFontTx/>
              <a:buNone/>
            </a:pPr>
            <a:r>
              <a:rPr lang="ru-RU" altLang="ru-RU" b="1" i="1" dirty="0" smtClean="0">
                <a:solidFill>
                  <a:srgbClr val="001F5F"/>
                </a:solidFill>
                <a:latin typeface="Trebuchet MS" panose="020B0603020202020204" pitchFamily="34" charset="0"/>
              </a:rPr>
              <a:t>от 07.11.2018 №190/1512 </a:t>
            </a:r>
          </a:p>
          <a:p>
            <a:pPr marL="6350" algn="ctr">
              <a:spcBef>
                <a:spcPts val="100"/>
              </a:spcBef>
              <a:buFontTx/>
              <a:buNone/>
            </a:pPr>
            <a:endParaRPr lang="ru-RU" altLang="ru-RU" b="1" i="1" dirty="0" smtClean="0">
              <a:solidFill>
                <a:srgbClr val="001F5F"/>
              </a:solidFill>
              <a:latin typeface="Trebuchet MS" panose="020B0603020202020204" pitchFamily="34" charset="0"/>
            </a:endParaRPr>
          </a:p>
          <a:p>
            <a:pPr marL="6350" algn="ctr">
              <a:spcBef>
                <a:spcPts val="100"/>
              </a:spcBef>
              <a:buFontTx/>
              <a:buNone/>
            </a:pPr>
            <a:r>
              <a:rPr lang="ru-RU" altLang="ru-RU" b="1" i="1" dirty="0" smtClean="0">
                <a:solidFill>
                  <a:srgbClr val="001F5F"/>
                </a:solidFill>
                <a:latin typeface="Trebuchet MS" panose="020B0603020202020204" pitchFamily="34" charset="0"/>
              </a:rPr>
              <a:t>«Об утверждении</a:t>
            </a:r>
            <a:endParaRPr lang="ru-RU" altLang="ru-RU" dirty="0" smtClean="0">
              <a:latin typeface="Trebuchet MS" panose="020B0603020202020204" pitchFamily="34" charset="0"/>
            </a:endParaRPr>
          </a:p>
          <a:p>
            <a:pPr marL="6350" algn="ctr">
              <a:buFontTx/>
              <a:buNone/>
            </a:pPr>
            <a:r>
              <a:rPr lang="ru-RU" altLang="ru-RU" b="1" i="1" dirty="0" smtClean="0">
                <a:solidFill>
                  <a:srgbClr val="001F5F"/>
                </a:solidFill>
                <a:latin typeface="Trebuchet MS" panose="020B0603020202020204" pitchFamily="34" charset="0"/>
              </a:rPr>
              <a:t>Порядка проведения государственной итоговой</a:t>
            </a:r>
            <a:endParaRPr lang="ru-RU" altLang="ru-RU" dirty="0" smtClean="0">
              <a:latin typeface="Trebuchet MS" panose="020B0603020202020204" pitchFamily="34" charset="0"/>
            </a:endParaRPr>
          </a:p>
          <a:p>
            <a:pPr marL="6350" algn="ctr">
              <a:buFontTx/>
              <a:buNone/>
            </a:pPr>
            <a:r>
              <a:rPr lang="ru-RU" altLang="ru-RU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smtClean="0">
                <a:solidFill>
                  <a:srgbClr val="001F5F"/>
                </a:solidFill>
                <a:latin typeface="Trebuchet MS" panose="020B0603020202020204" pitchFamily="34" charset="0"/>
              </a:rPr>
              <a:t>аттестации по образовательным программам</a:t>
            </a:r>
            <a:endParaRPr lang="ru-RU" altLang="ru-RU" dirty="0" smtClean="0">
              <a:latin typeface="Trebuchet MS" panose="020B0603020202020204" pitchFamily="34" charset="0"/>
            </a:endParaRPr>
          </a:p>
          <a:p>
            <a:pPr marL="6350" algn="ctr">
              <a:buFontTx/>
              <a:buNone/>
            </a:pPr>
            <a:r>
              <a:rPr lang="ru-RU" altLang="ru-RU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smtClean="0">
                <a:solidFill>
                  <a:srgbClr val="001F5F"/>
                </a:solidFill>
                <a:latin typeface="Trebuchet MS" panose="020B0603020202020204" pitchFamily="34" charset="0"/>
              </a:rPr>
              <a:t>среднего общего образования»</a:t>
            </a:r>
            <a:endParaRPr lang="ru-RU" altLang="ru-RU" dirty="0" smtClean="0">
              <a:latin typeface="Trebuchet MS" panose="020B0603020202020204" pitchFamily="34" charset="0"/>
            </a:endParaRPr>
          </a:p>
          <a:p>
            <a:pPr marL="6350"/>
            <a:endParaRPr lang="ru-RU" altLang="ru-RU" dirty="0" smtClean="0"/>
          </a:p>
          <a:p>
            <a:pPr marL="6350" algn="ctr">
              <a:buFontTx/>
              <a:buNone/>
            </a:pPr>
            <a:endParaRPr lang="ru-RU" altLang="ru-RU" b="1" dirty="0" smtClean="0">
              <a:solidFill>
                <a:srgbClr val="26267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marL="274320" indent="-274320"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600" cap="none" dirty="0">
                <a:ln>
                  <a:noFill/>
                </a:ln>
                <a:solidFill>
                  <a:srgbClr val="FF0000"/>
                </a:solidFill>
                <a:ea typeface="+mn-ea"/>
                <a:cs typeface="+mn-cs"/>
              </a:rPr>
              <a:t>Заявление на участие в </a:t>
            </a:r>
            <a:r>
              <a:rPr lang="ru-RU" sz="3600" cap="none" dirty="0" smtClean="0">
                <a:ln>
                  <a:noFill/>
                </a:ln>
                <a:solidFill>
                  <a:srgbClr val="FF0000"/>
                </a:solidFill>
                <a:ea typeface="+mn-ea"/>
                <a:cs typeface="+mn-cs"/>
              </a:rPr>
              <a:t>итоговом сочинении</a:t>
            </a: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239000" cy="53133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4400" b="1" dirty="0" smtClean="0"/>
          </a:p>
          <a:p>
            <a:pPr eaLnBrk="1" hangingPunct="1">
              <a:buFontTx/>
              <a:buNone/>
            </a:pPr>
            <a:r>
              <a:rPr lang="ru-RU" sz="4400" b="1" dirty="0" smtClean="0"/>
              <a:t>необходимо подать </a:t>
            </a:r>
          </a:p>
          <a:p>
            <a:pPr eaLnBrk="1" hangingPunct="1">
              <a:buFontTx/>
              <a:buNone/>
            </a:pPr>
            <a:r>
              <a:rPr lang="ru-RU" sz="4400" b="1" u="sng" dirty="0" smtClean="0">
                <a:solidFill>
                  <a:srgbClr val="7030A0"/>
                </a:solidFill>
              </a:rPr>
              <a:t>в конце </a:t>
            </a:r>
            <a:r>
              <a:rPr lang="ru-RU" sz="4400" b="1" u="sng" dirty="0" smtClean="0">
                <a:solidFill>
                  <a:srgbClr val="7030A0"/>
                </a:solidFill>
              </a:rPr>
              <a:t>ноябре в </a:t>
            </a:r>
            <a:r>
              <a:rPr lang="ru-RU" sz="4400" b="1" u="sng" dirty="0" smtClean="0">
                <a:solidFill>
                  <a:srgbClr val="7030A0"/>
                </a:solidFill>
              </a:rPr>
              <a:t>школе</a:t>
            </a:r>
          </a:p>
        </p:txBody>
      </p:sp>
    </p:spTree>
    <p:extLst>
      <p:ext uri="{BB962C8B-B14F-4D97-AF65-F5344CB8AC3E}">
        <p14:creationId xmlns:p14="http://schemas.microsoft.com/office/powerpoint/2010/main" val="11091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ЕГЭ-2022</a:t>
            </a:r>
          </a:p>
        </p:txBody>
      </p:sp>
      <p:sp>
        <p:nvSpPr>
          <p:cNvPr id="7171" name="Объект 2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3600" b="1" dirty="0" smtClean="0">
                <a:solidFill>
                  <a:srgbClr val="C00000"/>
                </a:solidFill>
              </a:rPr>
              <a:t>Удовлетворительные результаты 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государственной (итоговой) аттестации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3600" b="1" dirty="0" smtClean="0">
                <a:solidFill>
                  <a:srgbClr val="C00000"/>
                </a:solidFill>
              </a:rPr>
              <a:t>по русскому языку и математике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</a:rPr>
              <a:t>являются основанием выдачи аттестата о 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среднем 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общем образовании.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4000" b="1" dirty="0" smtClean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ЕГЭ-2022</a:t>
            </a:r>
          </a:p>
        </p:txBody>
      </p:sp>
      <p:sp>
        <p:nvSpPr>
          <p:cNvPr id="8195" name="Объект 2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3211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3600" b="1" smtClean="0">
                <a:solidFill>
                  <a:srgbClr val="002060"/>
                </a:solidFill>
              </a:rPr>
              <a:t>В аттестат выпускнику, получившему удовлетворительные результаты на государственной (итоговой) аттестации, выставляются итоговые отметки, которые определяются как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3600" b="1" smtClean="0">
                <a:solidFill>
                  <a:srgbClr val="C00000"/>
                </a:solidFill>
              </a:rPr>
              <a:t>среднее арифметическое годовых отметок за X, XI классы.</a:t>
            </a:r>
          </a:p>
          <a:p>
            <a:pPr marL="0" indent="0" algn="ctr" eaLnBrk="1" hangingPunct="1">
              <a:buFontTx/>
              <a:buNone/>
            </a:pPr>
            <a:endParaRPr lang="ru-RU" altLang="ru-RU" sz="4000" b="1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8229600" cy="990600"/>
          </a:xfrm>
        </p:spPr>
        <p:txBody>
          <a:bodyPr/>
          <a:lstStyle/>
          <a:p>
            <a:r>
              <a:rPr lang="ru-RU" dirty="0" smtClean="0"/>
              <a:t>Правила проведения ГИА-11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009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ЕГЭ по математике- выбор базы </a:t>
            </a:r>
            <a:r>
              <a:rPr lang="ru-RU" dirty="0" smtClean="0">
                <a:solidFill>
                  <a:srgbClr val="FF0000"/>
                </a:solidFill>
              </a:rPr>
              <a:t>ИЛИ</a:t>
            </a:r>
            <a:r>
              <a:rPr lang="ru-RU" dirty="0" smtClean="0"/>
              <a:t> профиля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835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ЕГЭ-2022</a:t>
            </a:r>
          </a:p>
        </p:txBody>
      </p:sp>
      <p:sp>
        <p:nvSpPr>
          <p:cNvPr id="9219" name="Объект 2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b="1" smtClean="0">
                <a:solidFill>
                  <a:srgbClr val="262673"/>
                </a:solidFill>
              </a:rPr>
              <a:t>Предметы по выбору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800" b="1" smtClean="0">
                <a:solidFill>
                  <a:srgbClr val="C00000"/>
                </a:solidFill>
              </a:rPr>
              <a:t>  Литература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800" b="1" smtClean="0">
                <a:solidFill>
                  <a:srgbClr val="C00000"/>
                </a:solidFill>
              </a:rPr>
              <a:t> Иностранный язык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800" b="1" smtClean="0">
                <a:solidFill>
                  <a:srgbClr val="C00000"/>
                </a:solidFill>
              </a:rPr>
              <a:t> (английский, немецкий)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800" b="1" smtClean="0">
                <a:solidFill>
                  <a:srgbClr val="C00000"/>
                </a:solidFill>
              </a:rPr>
              <a:t> Физика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800" b="1" smtClean="0">
                <a:solidFill>
                  <a:srgbClr val="C00000"/>
                </a:solidFill>
              </a:rPr>
              <a:t> Химия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800" b="1" smtClean="0">
                <a:solidFill>
                  <a:srgbClr val="C00000"/>
                </a:solidFill>
              </a:rPr>
              <a:t> Биология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800" b="1" smtClean="0">
                <a:solidFill>
                  <a:srgbClr val="C00000"/>
                </a:solidFill>
              </a:rPr>
              <a:t>История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800" b="1" smtClean="0">
                <a:solidFill>
                  <a:srgbClr val="C00000"/>
                </a:solidFill>
              </a:rPr>
              <a:t>Обществознание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800" b="1" smtClean="0">
                <a:solidFill>
                  <a:srgbClr val="C00000"/>
                </a:solidFill>
              </a:rPr>
              <a:t>Информатика и ИКТ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800" b="1" smtClean="0">
                <a:solidFill>
                  <a:srgbClr val="C00000"/>
                </a:solidFill>
              </a:rPr>
              <a:t>География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ЕГЭ по</a:t>
            </a:r>
            <a:br>
              <a:rPr lang="ru-RU" dirty="0" smtClean="0"/>
            </a:br>
            <a:r>
              <a:rPr lang="ru-RU" dirty="0" smtClean="0"/>
              <a:t> иностранному языку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ЕГЭ по иностранным языкам состоит из двух частей: письменной и устной.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Ответы на задания ЕГЭ по иностранному языку в устной форме записываются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аудионосители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Экзамены по иностранному языку в письменной и устной формах проходят в разные дни.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Максимальный результат экзамена по иностранному языку – 100 тестовых баллов, из них максимальный балл по письменной части составляет 80 баллов, по устной части – 20 баллов.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участников с ограниченными возможностями здоровья, детей-инвалидов и инвалидов часть «Говорение» по иностранным языкам увеличена по времени на 30 минут.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13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КЕГЭ по информатике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ЕГЭ по информатике проводится в компьютерной форме (КЕГЭ)</a:t>
            </a:r>
          </a:p>
          <a:p>
            <a:r>
              <a:rPr lang="ru-RU" dirty="0" smtClean="0"/>
              <a:t>Апелляции о несогласии с выставленными баллами не предусмотрена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1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ЕГЭ-2022</a:t>
            </a:r>
          </a:p>
        </p:txBody>
      </p:sp>
      <p:sp>
        <p:nvSpPr>
          <p:cNvPr id="10243" name="Объект 2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</a:rPr>
              <a:t>При проведении государственной (итоговой) аттестации в форме ЕГЭ используется </a:t>
            </a:r>
            <a:r>
              <a:rPr lang="ru-RU" altLang="ru-RU" sz="2800" b="1" dirty="0" err="1" smtClean="0">
                <a:solidFill>
                  <a:srgbClr val="C00000"/>
                </a:solidFill>
              </a:rPr>
              <a:t>стобалльная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 система оценки, кроме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базовой математики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.</a:t>
            </a:r>
          </a:p>
          <a:p>
            <a:pPr marL="0" indent="0" algn="ctr"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</a:rPr>
              <a:t>Результаты ЕГЭ признаются   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удовлетворительными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</a:rPr>
              <a:t>в случае, если   выпускник по обязательным </a:t>
            </a:r>
          </a:p>
          <a:p>
            <a:pPr marL="0" indent="0" algn="ctr"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</a:rPr>
              <a:t>общеобразовательным предметам  (русский язык и математика) набрал   </a:t>
            </a:r>
          </a:p>
          <a:p>
            <a:pPr marL="0" indent="0" algn="ctr">
              <a:buFontTx/>
              <a:buNone/>
            </a:pPr>
            <a:r>
              <a:rPr lang="ru-RU" altLang="ru-RU" sz="2800" b="1" dirty="0" smtClean="0">
                <a:solidFill>
                  <a:srgbClr val="C00000"/>
                </a:solidFill>
              </a:rPr>
              <a:t>количество баллов не ниже минимального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800" b="1" dirty="0" smtClean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ЕГЭ-2022</a:t>
            </a:r>
            <a:endParaRPr lang="en-US" altLang="ru-RU" b="1" smtClean="0">
              <a:solidFill>
                <a:schemeClr val="bg1"/>
              </a:solidFill>
            </a:endParaRPr>
          </a:p>
        </p:txBody>
      </p:sp>
      <p:sp>
        <p:nvSpPr>
          <p:cNvPr id="11267" name="Объект 2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29600" cy="48958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4800" b="1" smtClean="0">
                <a:solidFill>
                  <a:srgbClr val="222268"/>
                </a:solidFill>
              </a:rPr>
              <a:t> </a:t>
            </a:r>
            <a:r>
              <a:rPr lang="ru-RU" altLang="ru-RU" sz="2400" b="1" smtClean="0">
                <a:solidFill>
                  <a:srgbClr val="222268"/>
                </a:solidFill>
              </a:rPr>
              <a:t>Минимальное количество баллов, подтверждающее освоение образовательной программы среднего общего образования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400" b="1" smtClean="0">
                <a:solidFill>
                  <a:srgbClr val="222268"/>
                </a:solidFill>
              </a:rPr>
              <a:t> (для получения аттестата)</a:t>
            </a:r>
          </a:p>
          <a:p>
            <a:pPr marL="0" indent="0" algn="ctr" eaLnBrk="1" hangingPunct="1">
              <a:buFontTx/>
              <a:buNone/>
            </a:pPr>
            <a:endParaRPr lang="ru-RU" altLang="ru-RU" sz="2400" b="1" smtClean="0">
              <a:solidFill>
                <a:srgbClr val="FF0000"/>
              </a:solidFill>
            </a:endParaRPr>
          </a:p>
        </p:txBody>
      </p:sp>
      <p:graphicFrame>
        <p:nvGraphicFramePr>
          <p:cNvPr id="11268" name="Таблица 11267"/>
          <p:cNvGraphicFramePr>
            <a:graphicFrameLocks noGrp="1"/>
          </p:cNvGraphicFramePr>
          <p:nvPr/>
        </p:nvGraphicFramePr>
        <p:xfrm>
          <a:off x="468313" y="3573463"/>
          <a:ext cx="8207375" cy="2989261"/>
        </p:xfrm>
        <a:graphic>
          <a:graphicData uri="http://schemas.openxmlformats.org/drawingml/2006/table">
            <a:tbl>
              <a:tblPr/>
              <a:tblGrid>
                <a:gridCol w="41036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02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</a:t>
                      </a:r>
                    </a:p>
                  </a:txBody>
                  <a:tcPr marL="91423" marR="91423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баллов</a:t>
                      </a:r>
                    </a:p>
                  </a:txBody>
                  <a:tcPr marL="91423" marR="91423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0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Русский язык</a:t>
                      </a:r>
                    </a:p>
                  </a:txBody>
                  <a:tcPr marL="91423" marR="91423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</a:t>
                      </a:r>
                    </a:p>
                  </a:txBody>
                  <a:tcPr marL="91423" marR="91423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3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 (профильный)</a:t>
                      </a:r>
                    </a:p>
                  </a:txBody>
                  <a:tcPr marL="91423" marR="91423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 </a:t>
                      </a:r>
                    </a:p>
                  </a:txBody>
                  <a:tcPr marL="91423" marR="91423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25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 (базовый)</a:t>
                      </a:r>
                    </a:p>
                  </a:txBody>
                  <a:tcPr marL="91423" marR="91423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балла по пятибалльной шкале</a:t>
                      </a:r>
                    </a:p>
                  </a:txBody>
                  <a:tcPr marL="91423" marR="91423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ЕГЭ-2022</a:t>
            </a:r>
          </a:p>
        </p:txBody>
      </p:sp>
      <p:sp>
        <p:nvSpPr>
          <p:cNvPr id="4099" name="Объект 2"/>
          <p:cNvSpPr>
            <a:spLocks noGrp="1" noChangeArrowheads="1"/>
          </p:cNvSpPr>
          <p:nvPr>
            <p:ph idx="1"/>
          </p:nvPr>
        </p:nvSpPr>
        <p:spPr>
          <a:xfrm>
            <a:off x="179388" y="1412875"/>
            <a:ext cx="8785225" cy="504031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4400" b="1" smtClean="0">
                <a:solidFill>
                  <a:srgbClr val="262673"/>
                </a:solidFill>
              </a:rPr>
              <a:t> К прохождению ГИА допускаются учащиеся, </a:t>
            </a:r>
            <a:r>
              <a:rPr lang="ru-RU" altLang="ru-RU" sz="4400" b="1" smtClean="0">
                <a:solidFill>
                  <a:srgbClr val="C00000"/>
                </a:solidFill>
              </a:rPr>
              <a:t>не имеющие академической задолженности по всем предметам и имеющие допуск по итоговому сочинению</a:t>
            </a:r>
          </a:p>
          <a:p>
            <a:pPr marL="0" indent="0" algn="ctr" eaLnBrk="1" hangingPunct="1">
              <a:buFontTx/>
              <a:buNone/>
            </a:pPr>
            <a:endParaRPr lang="ru-RU" altLang="ru-RU" sz="4400" b="1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ЕГЭ-2022</a:t>
            </a:r>
          </a:p>
        </p:txBody>
      </p:sp>
      <p:sp>
        <p:nvSpPr>
          <p:cNvPr id="12291" name="Объект 2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4800" b="1" smtClean="0">
                <a:solidFill>
                  <a:srgbClr val="222268"/>
                </a:solidFill>
              </a:rPr>
              <a:t> </a:t>
            </a:r>
            <a:r>
              <a:rPr lang="ru-RU" altLang="ru-RU" sz="2400" b="1" smtClean="0">
                <a:solidFill>
                  <a:srgbClr val="222268"/>
                </a:solidFill>
              </a:rPr>
              <a:t>Минимальное количество баллов, необходимое для поступления на обучение в вуз (проект)</a:t>
            </a:r>
            <a:endParaRPr lang="ru-RU" altLang="ru-RU" sz="2400" b="1" smtClean="0">
              <a:solidFill>
                <a:srgbClr val="FF0000"/>
              </a:solidFill>
            </a:endParaRPr>
          </a:p>
        </p:txBody>
      </p:sp>
      <p:graphicFrame>
        <p:nvGraphicFramePr>
          <p:cNvPr id="12292" name="Таблица 12291"/>
          <p:cNvGraphicFramePr>
            <a:graphicFrameLocks noGrp="1"/>
          </p:cNvGraphicFramePr>
          <p:nvPr/>
        </p:nvGraphicFramePr>
        <p:xfrm>
          <a:off x="0" y="2420938"/>
          <a:ext cx="9144000" cy="4779961"/>
        </p:xfrm>
        <a:graphic>
          <a:graphicData uri="http://schemas.openxmlformats.org/drawingml/2006/table">
            <a:tbl>
              <a:tblPr/>
              <a:tblGrid>
                <a:gridCol w="42148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291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баллов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Русский язык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 (профиль)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2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Физика, химия, биология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0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Информатика и ИКТ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История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Литература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1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География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5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Иностранный язык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3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Обществознание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3316" name="Picture 6" descr="https://ds04.infourok.ru/uploads/ex/04f2/001a1ca1-01e45dee/img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746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ЕГЭ-2022</a:t>
            </a:r>
            <a:endParaRPr lang="en-US" altLang="ru-RU" b="1" smtClean="0">
              <a:solidFill>
                <a:schemeClr val="bg1"/>
              </a:solidFill>
            </a:endParaRPr>
          </a:p>
        </p:txBody>
      </p:sp>
      <p:sp>
        <p:nvSpPr>
          <p:cNvPr id="13315" name="Объект 2"/>
          <p:cNvSpPr>
            <a:spLocks noGrp="1" noChangeArrowheads="1"/>
          </p:cNvSpPr>
          <p:nvPr>
            <p:ph idx="1"/>
          </p:nvPr>
        </p:nvSpPr>
        <p:spPr>
          <a:xfrm>
            <a:off x="214313" y="1357313"/>
            <a:ext cx="8472487" cy="5167312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ru-RU" b="1" dirty="0" smtClean="0">
                <a:solidFill>
                  <a:srgbClr val="222268"/>
                </a:solidFill>
              </a:rPr>
              <a:t>До </a:t>
            </a:r>
            <a:r>
              <a:rPr lang="ru-RU" b="1" dirty="0" smtClean="0">
                <a:solidFill>
                  <a:srgbClr val="C00000"/>
                </a:solidFill>
              </a:rPr>
              <a:t>01 октября 2021 г. </a:t>
            </a:r>
            <a:r>
              <a:rPr lang="ru-RU" b="1" dirty="0" smtClean="0">
                <a:solidFill>
                  <a:srgbClr val="222268"/>
                </a:solidFill>
              </a:rPr>
              <a:t>вузы публикуют перечень предметов вступительных испытаний.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ru-RU" b="1" u="sng" dirty="0" smtClean="0">
                <a:solidFill>
                  <a:srgbClr val="002060"/>
                </a:solidFill>
              </a:rPr>
              <a:t>Заявление </a:t>
            </a:r>
            <a:r>
              <a:rPr lang="ru-RU" dirty="0" smtClean="0">
                <a:solidFill>
                  <a:srgbClr val="002060"/>
                </a:solidFill>
              </a:rPr>
              <a:t>о выборе экзаменов и их количестве, </a:t>
            </a:r>
            <a:r>
              <a:rPr lang="ru-RU" b="1" u="sng" dirty="0" smtClean="0">
                <a:solidFill>
                  <a:srgbClr val="002060"/>
                </a:solidFill>
              </a:rPr>
              <a:t>подписанное родителями </a:t>
            </a:r>
            <a:r>
              <a:rPr lang="ru-RU" dirty="0" smtClean="0">
                <a:solidFill>
                  <a:srgbClr val="002060"/>
                </a:solidFill>
              </a:rPr>
              <a:t>(законными представителями),</a:t>
            </a: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 подаётся лично обучающимися на основании документа, удостоверяющего их личность (паспорт)</a:t>
            </a: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</a:rPr>
              <a:t>не позднее 1 февраля 2022 года  </a:t>
            </a:r>
          </a:p>
          <a:p>
            <a:pPr marL="0" indent="0" algn="ctr" eaLnBrk="1" hangingPunct="1">
              <a:buFontTx/>
              <a:buNone/>
              <a:defRPr/>
            </a:pPr>
            <a:endParaRPr lang="ru-RU" b="1" dirty="0" smtClean="0">
              <a:solidFill>
                <a:srgbClr val="2222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C00000"/>
                </a:solidFill>
              </a:rPr>
              <a:t>ИЗМЕНЕНИЯ в КИМ!</a:t>
            </a:r>
            <a:br>
              <a:rPr lang="ru-RU" altLang="ru-RU" sz="3200" b="1" smtClean="0">
                <a:solidFill>
                  <a:srgbClr val="C00000"/>
                </a:solidFill>
              </a:rPr>
            </a:br>
            <a:r>
              <a:rPr lang="ru-RU" altLang="ru-RU" sz="3200" b="1" smtClean="0">
                <a:solidFill>
                  <a:schemeClr val="bg1"/>
                </a:solidFill>
              </a:rPr>
              <a:t>ЕГЭ-2022</a:t>
            </a:r>
          </a:p>
        </p:txBody>
      </p:sp>
      <p:sp>
        <p:nvSpPr>
          <p:cNvPr id="15363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z="2000" smtClean="0"/>
              <a:t>С 2022 года ЕГЭ проводится на основе Федерального государственного образовательного стандарта среднего общего образования. </a:t>
            </a:r>
          </a:p>
          <a:p>
            <a:pPr algn="just"/>
            <a:r>
              <a:rPr lang="ru-RU" altLang="ru-RU" sz="2000" smtClean="0"/>
              <a:t>Во всех учебных предметах, кроме информатики, планируется изменение структуры КИМ, включение новых моделей заданий на применение предметных знаний. </a:t>
            </a:r>
          </a:p>
          <a:p>
            <a:pPr algn="just"/>
            <a:r>
              <a:rPr lang="ru-RU" altLang="ru-RU" sz="2000" smtClean="0"/>
              <a:t>Все изменения направлены на усиление деятельностной составляющей КИМ: применение умений и навыков анализа различной информации, решения задач, в том числе практических, развернутого объяснения, аргументации и др. </a:t>
            </a:r>
          </a:p>
          <a:p>
            <a:pPr algn="just"/>
            <a:r>
              <a:rPr lang="ru-RU" altLang="ru-RU" sz="2000" smtClean="0"/>
              <a:t>Во всех учебных предметах планируется изменение шкалы перевода первичных баллов ЕГЭ в тестовые баллы на основе реальных результатов экзамена 2022 года для обеспечения сопоставимости ЕГЭ 2022 года с экзаменами прошлых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ЕГЭ-2022</a:t>
            </a:r>
          </a:p>
        </p:txBody>
      </p:sp>
      <p:sp>
        <p:nvSpPr>
          <p:cNvPr id="16387" name="Объект 2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sz="4800" b="1" smtClean="0">
              <a:solidFill>
                <a:srgbClr val="FF0000"/>
              </a:solidFill>
            </a:endParaRPr>
          </a:p>
        </p:txBody>
      </p:sp>
      <p:graphicFrame>
        <p:nvGraphicFramePr>
          <p:cNvPr id="20484" name="Таблица 20483"/>
          <p:cNvGraphicFramePr>
            <a:graphicFrameLocks noGrp="1"/>
          </p:cNvGraphicFramePr>
          <p:nvPr/>
        </p:nvGraphicFramePr>
        <p:xfrm>
          <a:off x="0" y="1258888"/>
          <a:ext cx="9180513" cy="6343652"/>
        </p:xfrm>
        <a:graphic>
          <a:graphicData uri="http://schemas.openxmlformats.org/drawingml/2006/table">
            <a:tbl>
              <a:tblPr/>
              <a:tblGrid>
                <a:gridCol w="51784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020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9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Продолжительность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Русский язык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30 минут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9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 (профиль/база)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55 минут/3 часа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3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История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9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Обществознание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3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Иностранный язык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10 минут +17 минут (устная часть)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9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Литература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55 минут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Физика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55 минут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9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Химия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30 минут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8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География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9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Биология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55 минут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823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Информатика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55 минут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61645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ЕГЭ-2022</a:t>
            </a:r>
          </a:p>
        </p:txBody>
      </p:sp>
      <p:sp>
        <p:nvSpPr>
          <p:cNvPr id="17411" name="Объект 2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4000" b="1" smtClean="0">
                <a:solidFill>
                  <a:srgbClr val="222268"/>
                </a:solidFill>
              </a:rPr>
              <a:t>В продолжительность экзаменов </a:t>
            </a:r>
            <a:r>
              <a:rPr lang="ru-RU" altLang="ru-RU" sz="4000" b="1" smtClean="0">
                <a:solidFill>
                  <a:srgbClr val="C00000"/>
                </a:solidFill>
              </a:rPr>
              <a:t>не включается </a:t>
            </a:r>
            <a:r>
              <a:rPr lang="ru-RU" altLang="ru-RU" sz="4000" b="1" smtClean="0">
                <a:solidFill>
                  <a:srgbClr val="222268"/>
                </a:solidFill>
              </a:rPr>
              <a:t>время, выделенное на подготовительные мероприятия (инструктаж, заполнение регистрационных бланков и т.д.)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ЕГЭ-2022</a:t>
            </a:r>
          </a:p>
        </p:txBody>
      </p:sp>
      <p:graphicFrame>
        <p:nvGraphicFramePr>
          <p:cNvPr id="22531" name="Замещающее содержимое 22530"/>
          <p:cNvGraphicFramePr>
            <a:graphicFrameLocks noGrp="1"/>
          </p:cNvGraphicFramePr>
          <p:nvPr>
            <p:ph idx="1"/>
          </p:nvPr>
        </p:nvGraphicFramePr>
        <p:xfrm>
          <a:off x="0" y="1492250"/>
          <a:ext cx="9144000" cy="5365749"/>
        </p:xfrm>
        <a:graphic>
          <a:graphicData uri="http://schemas.openxmlformats.org/drawingml/2006/table">
            <a:tbl>
              <a:tblPr/>
              <a:tblGrid>
                <a:gridCol w="34194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245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8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Средства обучения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9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Линейка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18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Физика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Линейка, непрограммируемый калькулятор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92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Химия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Непрограммируемый калькулятор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18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География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Линейка, непрограммируемый калькулятор, транспортир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18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Литература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Орфоргафический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словарь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ЕГЭ-2022</a:t>
            </a:r>
          </a:p>
        </p:txBody>
      </p:sp>
      <p:sp>
        <p:nvSpPr>
          <p:cNvPr id="19459" name="Объект 2"/>
          <p:cNvSpPr>
            <a:spLocks noGrp="1" noChangeArrowheads="1"/>
          </p:cNvSpPr>
          <p:nvPr>
            <p:ph idx="1"/>
          </p:nvPr>
        </p:nvSpPr>
        <p:spPr>
          <a:xfrm>
            <a:off x="457200" y="2708275"/>
            <a:ext cx="8229600" cy="309721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4000" b="1" smtClean="0">
                <a:solidFill>
                  <a:srgbClr val="C00000"/>
                </a:solidFill>
              </a:rPr>
              <a:t>Печать КИМ будет производиться в аудитории!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0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ЕГЭ-2022</a:t>
            </a:r>
            <a:endParaRPr lang="en-US" altLang="ru-RU" b="1" smtClean="0">
              <a:solidFill>
                <a:schemeClr val="bg1"/>
              </a:solidFill>
            </a:endParaRPr>
          </a:p>
        </p:txBody>
      </p:sp>
      <p:sp>
        <p:nvSpPr>
          <p:cNvPr id="20483" name="Объект 2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3600" b="1" smtClean="0">
                <a:solidFill>
                  <a:srgbClr val="222268"/>
                </a:solidFill>
              </a:rPr>
              <a:t>Если обучающийся </a:t>
            </a:r>
            <a:r>
              <a:rPr lang="ru-RU" altLang="ru-RU" sz="3600" b="1" smtClean="0">
                <a:solidFill>
                  <a:srgbClr val="C00000"/>
                </a:solidFill>
              </a:rPr>
              <a:t>по состоянию здоровья</a:t>
            </a:r>
            <a:r>
              <a:rPr lang="ru-RU" altLang="ru-RU" sz="3600" b="1" smtClean="0">
                <a:solidFill>
                  <a:srgbClr val="222268"/>
                </a:solidFill>
              </a:rPr>
              <a:t> не может завершить выполнение экзаменационной работы, то он досрочно покидает аудиторию.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3600" b="1" smtClean="0">
                <a:solidFill>
                  <a:srgbClr val="222268"/>
                </a:solidFill>
              </a:rPr>
              <a:t>Экзамен может быть пересдан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3600" b="1" smtClean="0">
                <a:solidFill>
                  <a:srgbClr val="C00000"/>
                </a:solidFill>
              </a:rPr>
              <a:t> в резервные дни</a:t>
            </a:r>
            <a:r>
              <a:rPr lang="ru-RU" altLang="ru-RU" sz="3600" b="1" smtClean="0">
                <a:solidFill>
                  <a:srgbClr val="222268"/>
                </a:solidFill>
              </a:rPr>
              <a:t>.</a:t>
            </a: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0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проведения ГИА-11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Проход в ППЭ не ранее 9.00</a:t>
            </a:r>
          </a:p>
          <a:p>
            <a:pPr marL="109728" lv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Вдень экзамена участнику ЕГЭ запрещается иметь при себе средства связи, электронно-вычислительную технику, фото, аудио и видеоаппаратуру, справочные материалы, письменные заметки и иные средства хранения и передачи информации.</a:t>
            </a:r>
          </a:p>
          <a:p>
            <a:pPr marL="109728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Свидетельство о рождении не является документом, удостоверяющим личность.</a:t>
            </a:r>
          </a:p>
          <a:p>
            <a:pPr marL="109728" lv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ППЭ оборудуются стационарными и переносными металлоискателями, системами видеонаблюдения; также по решению ГЭК ППЭ может быть оборудован системами подавления сигналов подвижной связи.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На входе в ППЭ сотрудники, осуществляющие охрану правопорядка (сотрудники полиции), совместно с организаторами проверяют наличие документов, удостоверяющих личность, и наличие в списках распределения в данный ППЭ.</a:t>
            </a:r>
          </a:p>
          <a:p>
            <a:pPr marL="624078" lvl="0" indent="-514350" algn="just">
              <a:buFont typeface="Georgia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Font typeface="Georgia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Font typeface="Georgia"/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1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145473" y="1119039"/>
            <a:ext cx="8624454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/>
            <a:r>
              <a:rPr lang="ru-RU" altLang="ru-RU" sz="2100" b="1" dirty="0">
                <a:solidFill>
                  <a:srgbClr val="E03E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Расписание </a:t>
            </a:r>
            <a:br>
              <a:rPr lang="ru-RU" altLang="ru-RU" sz="2100" b="1" dirty="0">
                <a:solidFill>
                  <a:srgbClr val="E03E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100" b="1" dirty="0">
                <a:solidFill>
                  <a:srgbClr val="E03E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проведения итогового сочинения (изложения) </a:t>
            </a:r>
            <a:br>
              <a:rPr lang="ru-RU" altLang="ru-RU" sz="2100" b="1" dirty="0">
                <a:solidFill>
                  <a:srgbClr val="E03E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100" b="1" dirty="0">
                <a:solidFill>
                  <a:srgbClr val="E03E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2021/2022 учебном году</a:t>
            </a:r>
            <a:endParaRPr lang="ru-RU" alt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9255" y="3618380"/>
            <a:ext cx="7525490" cy="1831652"/>
          </a:xfrm>
        </p:spPr>
        <p:txBody>
          <a:bodyPr>
            <a:normAutofit fontScale="70000" lnSpcReduction="20000"/>
          </a:bodyPr>
          <a:lstStyle/>
          <a:p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(изложение) проводится: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XI (XII) классов;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по образовательным программам среднего профессионального образования, участвующих в государственной итоговой аттестации экстерном для получения аттестата о среднем общем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809255" y="2405495"/>
          <a:ext cx="7525490" cy="1212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4984"/>
                <a:gridCol w="2718751"/>
                <a:gridCol w="2301755"/>
              </a:tblGrid>
              <a:tr h="461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срок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7144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сроки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7144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1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декабря 2021 года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7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февраля 2022 года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7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мая 2022 года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714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19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проведения ГИА-11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В случае отказа от сдачи запрещенного средства участник экзамена в ППЭ не допускается.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Если участник ЕГЭ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опоздал на экзамен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он допускается, при этом время окончания экзамена не продлевается, о чем сообщается участнику экзамена. Повторный общий инструктаж для опоздавших участников экзамена не проводится.</a:t>
            </a:r>
          </a:p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В случае проведения ЕГЭ по иностранным языкам (письменная часть, раздел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 допуск опоздавших участников в аудиторию после включения аудиозаписи не осуществляется (за исключением, если в аудитории нет других участников или если участники в аудитории завершили прослушивание аудиозаписи). Персональное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опоздавших участников не проводится. 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37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Инструктаж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начала экзамена в аудитории организатор проводит для участников экзамена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инструктаж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включающий информацию о порядке проведения экзамена, правилах оформления экзаменационной работы, продолжительности экзамена, порядке подачи апелляций о нарушении установленного порядка проведения ГИА и о несогласии с выставленными баллами, о случаях удаления с экзамена, а также о времени и месте ознакомления с результатами ЕГЭ.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 участнике  экзамена  производится  печать  экзаменационных  материалов,  после печати участнику выдается индивидуальный комплект.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7067550" cy="11430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Правила проведения</a:t>
            </a:r>
            <a:br>
              <a:rPr lang="ru-RU" altLang="ru-RU" b="1" smtClean="0">
                <a:solidFill>
                  <a:schemeClr val="bg1"/>
                </a:solidFill>
              </a:rPr>
            </a:br>
            <a:r>
              <a:rPr lang="ru-RU" altLang="ru-RU" b="1" smtClean="0">
                <a:solidFill>
                  <a:schemeClr val="bg1"/>
                </a:solidFill>
              </a:rPr>
              <a:t>ЕГЭ</a:t>
            </a:r>
            <a:endParaRPr lang="ru-RU" altLang="ru-RU" smtClean="0"/>
          </a:p>
        </p:txBody>
      </p:sp>
      <p:sp>
        <p:nvSpPr>
          <p:cNvPr id="21507" name="Объект 2"/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262673"/>
                </a:solidFill>
              </a:rPr>
              <a:t>Черная гелевая или  капиллярная ручка</a:t>
            </a:r>
          </a:p>
          <a:p>
            <a:pPr eaLnBrk="1" hangingPunct="1"/>
            <a:r>
              <a:rPr lang="ru-RU" altLang="ru-RU" smtClean="0">
                <a:solidFill>
                  <a:srgbClr val="262673"/>
                </a:solidFill>
              </a:rPr>
              <a:t>Документ, удостоверяющий личность</a:t>
            </a:r>
          </a:p>
          <a:p>
            <a:pPr eaLnBrk="1" hangingPunct="1"/>
            <a:r>
              <a:rPr lang="ru-RU" altLang="ru-RU" b="1" smtClean="0">
                <a:solidFill>
                  <a:srgbClr val="C00000"/>
                </a:solidFill>
              </a:rPr>
              <a:t>Нельзя</a:t>
            </a:r>
            <a:r>
              <a:rPr lang="ru-RU" altLang="ru-RU" b="1" smtClean="0">
                <a:solidFill>
                  <a:srgbClr val="262673"/>
                </a:solidFill>
              </a:rPr>
              <a:t> </a:t>
            </a:r>
            <a:r>
              <a:rPr lang="ru-RU" altLang="ru-RU" smtClean="0">
                <a:solidFill>
                  <a:srgbClr val="262673"/>
                </a:solidFill>
              </a:rPr>
              <a:t>общаться друг с другом, свободно перемещаться по аудитории, иметь средства связи, электронно-вычислительную аппаратуру, фото-, аудио- и видеоаппаратуру, справочные материалы, письменные заметки и иные средства хранения и передачи информации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0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проведения ГИА 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экзамена участники экзамена не имеют права общаться друг с другом. Выходить во время экзамена из аудитории, перемещаться по ППЭ разрешается в сопровождении одного из организаторов. При выходе из аудитории участник экзамена оставляет экзаменационные материалы и черновики на рабочем столе. Выносить из аудиторий и ППЭ экзаменационные материалы или фотографировать их запрещено.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Участники ГИА-11, допустившие нарушение установленного порядка, удаляются с экзамена. Информация об удалении передается в ГЭК, результат участника, нарушившего установленный порядок проведения ГИА, аннулируется.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дальнейшей сдаче экзамена по этому предмету участник в текущем году не допускается.</a:t>
            </a:r>
          </a:p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6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проведения ГИА 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участник экзамена по состоянию здоровья или другим объективным причинам не может завершить выполнение экзаменационной работы, то он может покинуть аудиторию.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этом случае он обращается к организатору, тот приглашает члена ГЭК, и они составляют акт о досрочном завершении экзамена по объективным причинам. В дальнейшем участник экзамена при желании может обратиться в ГЭК для получения повторного допуска к экзамену по данному предмету.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30 минут и за 5 минут до окончания экзамена организаторы сообщают участникам экзамена о времени завершения экзамена и напоминают о необходимости перенести ответы из черновиков и КИМ в экзаменационную работу.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34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Прием и рассмотрение апелляций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700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ЕГЭ-2022</a:t>
            </a:r>
          </a:p>
        </p:txBody>
      </p:sp>
      <p:sp>
        <p:nvSpPr>
          <p:cNvPr id="22531" name="Объект 2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4000" b="1" smtClean="0">
                <a:solidFill>
                  <a:srgbClr val="222268"/>
                </a:solidFill>
              </a:rPr>
              <a:t>Лица, допустившие нарушение устанавливаемого порядка проведения ГИА,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4000" b="1" smtClean="0">
                <a:solidFill>
                  <a:srgbClr val="C00000"/>
                </a:solidFill>
              </a:rPr>
              <a:t>удаляются с экзамена!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4000" b="1" smtClean="0">
                <a:solidFill>
                  <a:srgbClr val="C00000"/>
                </a:solidFill>
              </a:rPr>
              <a:t>Пересдача возможна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4000" b="1" smtClean="0">
                <a:solidFill>
                  <a:srgbClr val="C00000"/>
                </a:solidFill>
              </a:rPr>
              <a:t>ТОЛЬКО через год!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7200900" cy="1301750"/>
          </a:xfrm>
        </p:spPr>
        <p:txBody>
          <a:bodyPr/>
          <a:lstStyle/>
          <a:p>
            <a:r>
              <a:rPr lang="ru-RU" altLang="ru-RU" sz="4000" b="1" smtClean="0">
                <a:solidFill>
                  <a:schemeClr val="bg1"/>
                </a:solidFill>
              </a:rPr>
              <a:t>Прием и рассмотрение апелляций</a:t>
            </a:r>
          </a:p>
        </p:txBody>
      </p:sp>
      <p:graphicFrame>
        <p:nvGraphicFramePr>
          <p:cNvPr id="28675" name="Замещающее содержимое 2867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8488" cy="4852988"/>
        </p:xfrm>
        <a:graphic>
          <a:graphicData uri="http://schemas.openxmlformats.org/drawingml/2006/table">
            <a:tbl>
              <a:tblPr/>
              <a:tblGrid>
                <a:gridCol w="3317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006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7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 нарушении  установленного Порядка проведения экзамена</a:t>
                      </a:r>
                    </a:p>
                  </a:txBody>
                  <a:tcPr marL="91431" marR="9143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день проведения экзамена по соответствующему предмету, не покидая ППЭ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(руководителю ППЭ)!!!!</a:t>
                      </a:r>
                    </a:p>
                  </a:txBody>
                  <a:tcPr marL="91431" marR="9143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8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 несогласии с выставленными баллами</a:t>
                      </a:r>
                    </a:p>
                  </a:txBody>
                  <a:tcPr marL="91431" marR="9143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течение двух рабочих дней после официального объявления результатов ГИА по соответствующему предмету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(директору школы)!!!!</a:t>
                      </a:r>
                    </a:p>
                  </a:txBody>
                  <a:tcPr marL="91431" marR="9143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chemeClr val="bg1"/>
                </a:solidFill>
              </a:rPr>
              <a:t>ЕГЭ-2022</a:t>
            </a:r>
            <a:endParaRPr lang="ru-RU" altLang="ru-RU" smtClean="0"/>
          </a:p>
        </p:txBody>
      </p:sp>
      <p:sp>
        <p:nvSpPr>
          <p:cNvPr id="24579" name="Прямоугольник 4"/>
          <p:cNvSpPr>
            <a:spLocks noChangeArrowheads="1"/>
          </p:cNvSpPr>
          <p:nvPr/>
        </p:nvSpPr>
        <p:spPr bwMode="auto">
          <a:xfrm>
            <a:off x="179388" y="1444625"/>
            <a:ext cx="8713787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222268"/>
                </a:solidFill>
              </a:rPr>
              <a:t>Получить информацию о результатах государственной итоговой аттестации  </a:t>
            </a:r>
          </a:p>
          <a:p>
            <a:pPr algn="ctr" eaLnBrk="1" hangingPunct="1"/>
            <a:r>
              <a:rPr lang="ru-RU" altLang="ru-RU" sz="2800" b="1">
                <a:solidFill>
                  <a:srgbClr val="222268"/>
                </a:solidFill>
              </a:rPr>
              <a:t>вы можете:</a:t>
            </a:r>
            <a:br>
              <a:rPr lang="ru-RU" altLang="ru-RU" sz="2800" b="1">
                <a:solidFill>
                  <a:srgbClr val="222268"/>
                </a:solidFill>
              </a:rPr>
            </a:br>
            <a:r>
              <a:rPr lang="ru-RU" altLang="ru-RU" sz="2800" b="1">
                <a:solidFill>
                  <a:srgbClr val="222268"/>
                </a:solidFill>
              </a:rPr>
              <a:t> </a:t>
            </a:r>
          </a:p>
          <a:p>
            <a:pPr algn="ctr" eaLnBrk="1" hangingPunct="1"/>
            <a:r>
              <a:rPr lang="ru-RU" altLang="ru-RU" sz="2800" b="1">
                <a:solidFill>
                  <a:srgbClr val="222268"/>
                </a:solidFill>
              </a:rPr>
              <a:t>- на официальном информационном портале единого государственного экзамена : </a:t>
            </a:r>
          </a:p>
          <a:p>
            <a:pPr algn="ctr" eaLnBrk="1" hangingPunct="1"/>
            <a:r>
              <a:rPr lang="en-US" altLang="ru-RU" sz="2800" b="1">
                <a:solidFill>
                  <a:srgbClr val="222268"/>
                </a:solidFill>
                <a:hlinkClick r:id="rId2"/>
              </a:rPr>
              <a:t>http://check.ege.edu.ru/</a:t>
            </a:r>
            <a:endParaRPr lang="ru-RU" altLang="ru-RU" sz="2800" b="1">
              <a:solidFill>
                <a:srgbClr val="222268"/>
              </a:solidFill>
            </a:endParaRPr>
          </a:p>
          <a:p>
            <a:pPr algn="ctr" eaLnBrk="1" hangingPunct="1"/>
            <a:r>
              <a:rPr lang="ru-RU" altLang="ru-RU" sz="2800" b="1">
                <a:solidFill>
                  <a:srgbClr val="222268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15250" cy="11430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Подготовка к ЕГЭ</a:t>
            </a:r>
            <a:endParaRPr lang="ru-RU" altLang="ru-RU" smtClean="0"/>
          </a:p>
        </p:txBody>
      </p:sp>
      <p:sp>
        <p:nvSpPr>
          <p:cNvPr id="25603" name="Объект 2"/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pPr eaLnBrk="1" hangingPunct="1"/>
            <a:r>
              <a:rPr lang="en-US" altLang="ru-RU" sz="4800" b="1" dirty="0" smtClean="0">
                <a:solidFill>
                  <a:srgbClr val="262673"/>
                </a:solidFill>
                <a:hlinkClick r:id="rId2"/>
              </a:rPr>
              <a:t>www.fipi.ru</a:t>
            </a:r>
            <a:endParaRPr lang="ru-RU" altLang="ru-RU" sz="4800" b="1" dirty="0" smtClean="0">
              <a:solidFill>
                <a:srgbClr val="262673"/>
              </a:solidFill>
            </a:endParaRPr>
          </a:p>
          <a:p>
            <a:pPr eaLnBrk="1" hangingPunct="1"/>
            <a:r>
              <a:rPr lang="en-US" altLang="ru-RU" sz="4800" b="1" dirty="0" smtClean="0">
                <a:solidFill>
                  <a:srgbClr val="262673"/>
                </a:solidFill>
                <a:hlinkClick r:id="rId3"/>
              </a:rPr>
              <a:t>https://ege.sdamgia.ru/</a:t>
            </a:r>
            <a:endParaRPr lang="ru-RU" altLang="ru-RU" sz="4800" b="1" dirty="0" smtClean="0">
              <a:solidFill>
                <a:srgbClr val="262673"/>
              </a:solidFill>
            </a:endParaRPr>
          </a:p>
          <a:p>
            <a:pPr eaLnBrk="1" hangingPunct="1"/>
            <a:r>
              <a:rPr lang="en-US" altLang="ru-RU" sz="4800" b="1" dirty="0" smtClean="0">
                <a:solidFill>
                  <a:srgbClr val="262673"/>
                </a:solidFill>
                <a:hlinkClick r:id="rId4"/>
              </a:rPr>
              <a:t>https://neznaika.pro/</a:t>
            </a:r>
            <a:endParaRPr lang="ru-RU" altLang="ru-RU" sz="4800" b="1" dirty="0" smtClean="0">
              <a:solidFill>
                <a:srgbClr val="262673"/>
              </a:solidFill>
            </a:endParaRPr>
          </a:p>
          <a:p>
            <a:pPr eaLnBrk="1" hangingPunct="1">
              <a:buFontTx/>
              <a:buNone/>
            </a:pPr>
            <a:r>
              <a:rPr lang="ru-RU" altLang="ru-RU" sz="6000" b="1" dirty="0" smtClean="0">
                <a:solidFill>
                  <a:srgbClr val="262673"/>
                </a:solidFill>
              </a:rPr>
              <a:t>и </a:t>
            </a:r>
            <a:r>
              <a:rPr lang="ru-RU" altLang="ru-RU" sz="6000" b="1" dirty="0" smtClean="0">
                <a:solidFill>
                  <a:srgbClr val="262673"/>
                </a:solidFill>
              </a:rPr>
              <a:t>другие</a:t>
            </a:r>
            <a:r>
              <a:rPr lang="en-US" altLang="ru-RU" sz="6000" b="1" dirty="0" smtClean="0">
                <a:solidFill>
                  <a:srgbClr val="262673"/>
                </a:solidFill>
              </a:rPr>
              <a:t>   </a:t>
            </a:r>
            <a:endParaRPr lang="ru-RU" altLang="ru-RU" sz="6000" b="1" dirty="0" smtClean="0">
              <a:solidFill>
                <a:srgbClr val="262673"/>
              </a:solidFill>
            </a:endParaRPr>
          </a:p>
          <a:p>
            <a:pPr eaLnBrk="1" hangingPunct="1">
              <a:buFontTx/>
              <a:buNone/>
            </a:pPr>
            <a:endParaRPr lang="ru-RU" altLang="ru-RU" sz="4400" b="1" dirty="0" smtClean="0"/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6405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подачи заявления на участие </a:t>
            </a:r>
            <a:b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итоговом сочинении (изложении)</a:t>
            </a:r>
            <a:r>
              <a:rPr lang="ru-RU" sz="2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75559"/>
            <a:ext cx="7886700" cy="391737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в итоговом сочинении (изложении) участники подают заявление не позднее чем за две недели до начала проведения итогового сочинения (изложения).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выполнения итогового сочинения (изложения)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выполнения итогового сочинения (изложения) составляет 3 часа 55 минут (235 минут).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итогового сочинения (изложения) с ограниченными возможностями здоровья, детей-инвалидов и инвалидов продолжительность выполнения итогового сочинения (изложения) увеличивается на 1,5 часа.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продолжительности итогового сочинения (изложения) четыре и более часа организуется питание участников итогового сочинения (изложения) и перерывы для проведения необходимых лечебных и профилактических мероприятий.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продолжительность написания итогового сочинения (изложения) не включается время, выделенное на подготовительные мероприятия (инструктаж участников итогового сочинения (изложения), заполнение ими регистрационных полей и др.).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8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chemeClr val="bg1"/>
                </a:solidFill>
              </a:rPr>
              <a:t>ЕГЭ-2022</a:t>
            </a:r>
            <a:endParaRPr lang="ru-RU" altLang="ru-RU" smtClean="0"/>
          </a:p>
        </p:txBody>
      </p:sp>
      <p:sp>
        <p:nvSpPr>
          <p:cNvPr id="26627" name="Объект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4800" b="1" smtClean="0">
                <a:solidFill>
                  <a:srgbClr val="002060"/>
                </a:solidFill>
              </a:rPr>
              <a:t>Расписание ЕГЭ устанавливается </a:t>
            </a:r>
          </a:p>
          <a:p>
            <a:pPr marL="0" indent="0" algn="ctr">
              <a:buFontTx/>
              <a:buNone/>
            </a:pPr>
            <a:r>
              <a:rPr lang="ru-RU" altLang="ru-RU" sz="4800" b="1" smtClean="0">
                <a:solidFill>
                  <a:srgbClr val="C00000"/>
                </a:solidFill>
              </a:rPr>
              <a:t>на федеральном уровне </a:t>
            </a:r>
          </a:p>
          <a:p>
            <a:pPr marL="0" indent="0" algn="ctr">
              <a:buFontTx/>
              <a:buNone/>
            </a:pPr>
            <a:r>
              <a:rPr lang="ru-RU" altLang="ru-RU" sz="4800" b="1" smtClean="0">
                <a:solidFill>
                  <a:srgbClr val="002060"/>
                </a:solidFill>
              </a:rPr>
              <a:t>Рособрнадзором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54112"/>
          </a:xfrm>
        </p:spPr>
        <p:txBody>
          <a:bodyPr/>
          <a:lstStyle/>
          <a:p>
            <a:r>
              <a:rPr lang="ru-RU" altLang="ru-RU" b="1" smtClean="0">
                <a:solidFill>
                  <a:schemeClr val="bg1"/>
                </a:solidFill>
              </a:rPr>
              <a:t>Проект расписания ЕГЭ-2022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142875" y="1357313"/>
            <a:ext cx="9001125" cy="5214937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1800" b="1" smtClean="0"/>
              <a:t>Основной период ЕГЭ 2022:</a:t>
            </a:r>
          </a:p>
          <a:p>
            <a:r>
              <a:rPr lang="ru-RU" altLang="ru-RU" smtClean="0"/>
              <a:t>27 мая (пятница) – география, литература, химия;</a:t>
            </a:r>
          </a:p>
          <a:p>
            <a:r>
              <a:rPr lang="ru-RU" altLang="ru-RU" smtClean="0"/>
              <a:t>30 мая (понедельник) – русский язык;</a:t>
            </a:r>
          </a:p>
          <a:p>
            <a:r>
              <a:rPr lang="ru-RU" altLang="ru-RU" smtClean="0"/>
              <a:t>31 мая (вторник) – русский язык;</a:t>
            </a:r>
          </a:p>
          <a:p>
            <a:r>
              <a:rPr lang="ru-RU" altLang="ru-RU" smtClean="0"/>
              <a:t>2 июня (четверг) – ЕГЭ по математике профильного уровня;</a:t>
            </a:r>
          </a:p>
          <a:p>
            <a:r>
              <a:rPr lang="ru-RU" altLang="ru-RU" smtClean="0"/>
              <a:t>3 июня (пятница) – ЕГЭ по математике базового уровня;</a:t>
            </a:r>
          </a:p>
          <a:p>
            <a:r>
              <a:rPr lang="ru-RU" altLang="ru-RU" smtClean="0"/>
              <a:t>6 июня (понедельник) – история, физика;</a:t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  <a:p>
            <a:pPr>
              <a:buFontTx/>
              <a:buNone/>
            </a:pP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  <a:p>
            <a:endParaRPr lang="ru-RU" altLang="ru-RU" smtClean="0"/>
          </a:p>
          <a:p>
            <a:pPr>
              <a:buFontTx/>
              <a:buNone/>
            </a:pP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179388" y="1412875"/>
            <a:ext cx="8715375" cy="5143500"/>
          </a:xfrm>
        </p:spPr>
        <p:txBody>
          <a:bodyPr/>
          <a:lstStyle/>
          <a:p>
            <a:r>
              <a:rPr lang="ru-RU" altLang="ru-RU" smtClean="0"/>
              <a:t>9 июня (четверг) – обществознание;</a:t>
            </a:r>
          </a:p>
          <a:p>
            <a:r>
              <a:rPr lang="ru-RU" altLang="ru-RU" smtClean="0"/>
              <a:t>14 июня (вторник) – иностранные языки (за исключением раздела «Говорение»), биология;</a:t>
            </a:r>
          </a:p>
          <a:p>
            <a:r>
              <a:rPr lang="ru-RU" altLang="ru-RU" smtClean="0"/>
              <a:t>16 июня (четверг) – иностранные языки (раздел «Говорение»);</a:t>
            </a:r>
          </a:p>
          <a:p>
            <a:r>
              <a:rPr lang="ru-RU" altLang="ru-RU" smtClean="0"/>
              <a:t>20 июня (понедельник) – информатика и(ИКТ);</a:t>
            </a:r>
          </a:p>
          <a:p>
            <a:r>
              <a:rPr lang="ru-RU" altLang="ru-RU" smtClean="0"/>
              <a:t>21 июня (вторник) – информатика (ИКТ)</a:t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2867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488" cy="1082675"/>
          </a:xfrm>
        </p:spPr>
        <p:txBody>
          <a:bodyPr/>
          <a:lstStyle/>
          <a:p>
            <a:r>
              <a:rPr lang="ru-RU" altLang="ru-RU" b="1" smtClean="0">
                <a:solidFill>
                  <a:schemeClr val="bg1"/>
                </a:solidFill>
              </a:rPr>
              <a:t>Проект расписания ЕГЭ-2022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chemeClr val="bg1"/>
                </a:solidFill>
              </a:rPr>
              <a:t>РСОКО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Заголовок 1"/>
          <p:cNvSpPr txBox="1"/>
          <p:nvPr/>
        </p:nvSpPr>
        <p:spPr>
          <a:xfrm>
            <a:off x="0" y="1412776"/>
            <a:ext cx="9144000" cy="4392488"/>
          </a:xfrm>
          <a:prstGeom prst="ellipseRibbon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В декабре 2021 г., марте 2022г. Проводятся региональные пробные экзамены по всем выбранным на ЕГЭ предметам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/>
              <a:t/>
            </a:r>
            <a:br>
              <a:rPr lang="ru-RU" sz="4000" i="1" dirty="0"/>
            </a:br>
            <a:r>
              <a:rPr lang="ru-RU" sz="3100" i="1" dirty="0" smtClean="0">
                <a:solidFill>
                  <a:srgbClr val="FF0000"/>
                </a:solidFill>
              </a:rPr>
              <a:t>Правила и процедура проведения ЕГЭ.</a:t>
            </a:r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endParaRPr lang="ru-RU" sz="3100" dirty="0" smtClean="0">
              <a:solidFill>
                <a:srgbClr val="FF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dirty="0" smtClean="0"/>
              <a:t>Участники ЕГЭ в основные сроки получают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уведомление</a:t>
            </a:r>
            <a:r>
              <a:rPr lang="ru-RU" b="1" dirty="0" smtClean="0"/>
              <a:t>. В уведомлении на ЕГЭ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dirty="0" smtClean="0"/>
              <a:t>указываются: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/>
              <a:t>предметы ЕГЭ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/>
              <a:t>адреса пунктов проведения экзамена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 </a:t>
            </a:r>
            <a:r>
              <a:rPr lang="ru-RU" b="1" dirty="0" smtClean="0"/>
              <a:t>  (далее – ППЭ)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/>
              <a:t>даты и время начала экзаменов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/>
              <a:t>коды образовательного учреждения и ППЭ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854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610600" cy="5440363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3200" b="1" dirty="0" smtClean="0"/>
              <a:t>ЕГЭ проводится в специальных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3200" b="1" dirty="0" smtClean="0"/>
              <a:t>пунктах</a:t>
            </a:r>
            <a:r>
              <a:rPr lang="ru-RU" sz="3200" b="1" dirty="0" smtClean="0">
                <a:solidFill>
                  <a:schemeClr val="accent2"/>
                </a:solidFill>
              </a:rPr>
              <a:t> </a:t>
            </a:r>
            <a:r>
              <a:rPr lang="ru-RU" sz="3200" b="1" dirty="0" smtClean="0"/>
              <a:t>проведения экзамена (ППЭ).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3200" b="1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dirty="0" smtClean="0"/>
              <a:t>В ППЭ нужно приходить </a:t>
            </a:r>
            <a:r>
              <a:rPr lang="ru-RU" sz="3200" b="1" dirty="0" smtClean="0">
                <a:solidFill>
                  <a:srgbClr val="7030A0"/>
                </a:solidFill>
              </a:rPr>
              <a:t>с паспортом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/>
              <a:t>или другим документом, удостоверяющим </a:t>
            </a:r>
            <a:r>
              <a:rPr lang="ru-RU" sz="3200" b="1" dirty="0" smtClean="0">
                <a:solidFill>
                  <a:srgbClr val="7030A0"/>
                </a:solidFill>
              </a:rPr>
              <a:t>личность, по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7030A0"/>
                </a:solidFill>
              </a:rPr>
              <a:t>которому проводилась регистрация.</a:t>
            </a:r>
            <a:r>
              <a:rPr lang="ru-RU" sz="3200" b="1" dirty="0" smtClean="0"/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3200" b="1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dirty="0" smtClean="0"/>
              <a:t>В ППЭ выпускников </a:t>
            </a:r>
            <a:r>
              <a:rPr lang="ru-RU" sz="3200" b="1" dirty="0" smtClean="0">
                <a:solidFill>
                  <a:srgbClr val="7030A0"/>
                </a:solidFill>
              </a:rPr>
              <a:t>сопровождают </a:t>
            </a:r>
            <a:r>
              <a:rPr lang="ru-RU" sz="3200" b="1" dirty="0" smtClean="0"/>
              <a:t>уполномоченные представители от образовательного учреждения, в котором они обучаются </a:t>
            </a:r>
          </a:p>
        </p:txBody>
      </p:sp>
    </p:spTree>
    <p:extLst>
      <p:ext uri="{BB962C8B-B14F-4D97-AF65-F5344CB8AC3E}">
        <p14:creationId xmlns:p14="http://schemas.microsoft.com/office/powerpoint/2010/main" val="24942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    </a:t>
            </a:r>
            <a:r>
              <a:rPr lang="ru-RU" sz="4000" i="1" dirty="0" smtClean="0">
                <a:solidFill>
                  <a:srgbClr val="FF0000"/>
                </a:solidFill>
              </a:rPr>
              <a:t>Неудовлетворительный результат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763000" cy="4800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/>
              <a:t>    </a:t>
            </a:r>
            <a:r>
              <a:rPr lang="ru-RU" sz="2800" b="1" dirty="0" smtClean="0"/>
              <a:t>Если выпускник текущего года получает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/>
              <a:t>результаты ниже минимального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/>
              <a:t>количества баллов </a:t>
            </a:r>
            <a:r>
              <a:rPr lang="ru-RU" sz="2800" b="1" u="sng" dirty="0" smtClean="0">
                <a:solidFill>
                  <a:srgbClr val="FF0000"/>
                </a:solidFill>
              </a:rPr>
              <a:t>и по русскому языку,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u="sng" dirty="0" smtClean="0">
                <a:solidFill>
                  <a:srgbClr val="FF0000"/>
                </a:solidFill>
              </a:rPr>
              <a:t>и по математике</a:t>
            </a:r>
            <a:r>
              <a:rPr lang="ru-RU" sz="2800" b="1" dirty="0" smtClean="0"/>
              <a:t>, он сможет пересдать ЕГЭ </a:t>
            </a:r>
            <a:r>
              <a:rPr lang="ru-RU" sz="2800" b="1" u="sng" dirty="0" smtClean="0">
                <a:solidFill>
                  <a:srgbClr val="7030A0"/>
                </a:solidFill>
              </a:rPr>
              <a:t>только в следующем году</a:t>
            </a:r>
            <a:r>
              <a:rPr lang="ru-RU" sz="2800" b="1" dirty="0" smtClean="0">
                <a:solidFill>
                  <a:schemeClr val="accent2"/>
                </a:solidFill>
              </a:rPr>
              <a:t>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2800" b="1" dirty="0" smtClean="0">
              <a:solidFill>
                <a:schemeClr val="accent2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smtClean="0"/>
              <a:t> Таким образом, выпускник получит в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/>
              <a:t>текущем году справку об обучении в школе.</a:t>
            </a:r>
          </a:p>
        </p:txBody>
      </p:sp>
    </p:spTree>
    <p:extLst>
      <p:ext uri="{BB962C8B-B14F-4D97-AF65-F5344CB8AC3E}">
        <p14:creationId xmlns:p14="http://schemas.microsoft.com/office/powerpoint/2010/main" val="67058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7239000" cy="6075363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4000" dirty="0" smtClean="0"/>
              <a:t>Если выпускник текущего года получает результат ниже минимального количества баллов </a:t>
            </a:r>
            <a:r>
              <a:rPr lang="ru-RU" sz="4000" u="sng" dirty="0" smtClean="0">
                <a:solidFill>
                  <a:srgbClr val="FF0000"/>
                </a:solidFill>
              </a:rPr>
              <a:t>по одному из обязательных предметов </a:t>
            </a:r>
            <a:r>
              <a:rPr lang="ru-RU" sz="4000" dirty="0" smtClean="0"/>
              <a:t>(русский язык или математика), то он может пересдать этот экзамен в этом же году в резервные дни.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4815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/>
              <a:t/>
            </a:r>
            <a:br>
              <a:rPr lang="ru-RU" sz="4000" i="1" dirty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/>
              <a:t/>
            </a:r>
            <a:br>
              <a:rPr lang="ru-RU" sz="4000" i="1" dirty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/>
              <a:t/>
            </a:r>
            <a:br>
              <a:rPr lang="ru-RU" sz="4000" i="1" dirty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/>
              <a:t/>
            </a:r>
            <a:br>
              <a:rPr lang="ru-RU" sz="4000" i="1" dirty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3100" i="1" dirty="0" smtClean="0">
                <a:solidFill>
                  <a:srgbClr val="FF0000"/>
                </a:solidFill>
              </a:rPr>
              <a:t>К повторной сдаче ЕГЭ в текущем году  не допускаются 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sz="4000" i="1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7239000" cy="5541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320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sz="3200" b="1" smtClean="0"/>
              <a:t>Участники ЕГЭ </a:t>
            </a:r>
            <a:r>
              <a:rPr lang="ru-RU" sz="3200" b="1" smtClean="0">
                <a:solidFill>
                  <a:schemeClr val="accent2"/>
                </a:solidFill>
              </a:rPr>
              <a:t>не явившиеся</a:t>
            </a:r>
            <a:r>
              <a:rPr lang="ru-RU" sz="3200" b="1" smtClean="0"/>
              <a:t> на экзамен без уважительной причины;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ru-RU" sz="3200" b="1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sz="3200" b="1" smtClean="0"/>
              <a:t> Участники ЕГЭ результаты которых были отменены ГЭК в связи с выявлением фактов </a:t>
            </a:r>
            <a:r>
              <a:rPr lang="ru-RU" sz="3200" b="1" smtClean="0">
                <a:solidFill>
                  <a:schemeClr val="accent2"/>
                </a:solidFill>
              </a:rPr>
              <a:t>нарушения участником</a:t>
            </a:r>
            <a:r>
              <a:rPr lang="ru-RU" sz="3200" b="1" smtClean="0"/>
              <a:t> ЕГЭ установленного порядка проведения ЕГЭ</a:t>
            </a:r>
          </a:p>
          <a:p>
            <a:pPr eaLnBrk="1" hangingPunct="1">
              <a:buFontTx/>
              <a:buNone/>
            </a:pPr>
            <a:r>
              <a:rPr lang="ru-RU" sz="32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893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0000"/>
                </a:solidFill>
              </a:rPr>
              <a:t>Апелляция.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5181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u="sng" dirty="0" smtClean="0">
                <a:solidFill>
                  <a:srgbClr val="7030A0"/>
                </a:solidFill>
              </a:rPr>
              <a:t>Апелляция</a:t>
            </a:r>
            <a:r>
              <a:rPr lang="ru-RU" sz="3600" b="1" dirty="0" smtClean="0"/>
              <a:t> – это письменное заявление участника ЕГЭ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 smtClean="0"/>
              <a:t>либо о нарушении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/>
              <a:t>  установленного порядка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/>
              <a:t>  проведения ЕГЭ,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 smtClean="0"/>
              <a:t>либо о несогласии с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/>
              <a:t> </a:t>
            </a:r>
            <a:r>
              <a:rPr lang="ru-RU" sz="3600" b="1" dirty="0" smtClean="0"/>
              <a:t> результатами ЕГЭ.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2581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57251"/>
            <a:ext cx="7886700" cy="800099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направления</a:t>
            </a:r>
            <a:b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итогового сочинения в 2021/2022 учебном году:</a:t>
            </a:r>
            <a:endParaRPr lang="ru-RU" sz="2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57351"/>
            <a:ext cx="7886700" cy="38326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путешествующий: дорога в жизни человека.</a:t>
            </a:r>
          </a:p>
          <a:p>
            <a:pPr marL="0" indent="0">
              <a:buNone/>
            </a:pP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Цивилизация и технологии — спасение, вызов или трагедия?</a:t>
            </a:r>
          </a:p>
          <a:p>
            <a:pPr marL="0" indent="0">
              <a:buNone/>
            </a:pP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Преступление и наказание — вечная тема.</a:t>
            </a:r>
          </a:p>
          <a:p>
            <a:pPr marL="0" indent="0">
              <a:buNone/>
            </a:pP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Книга (музыка, спектакль, фильм) — про меня.</a:t>
            </a:r>
          </a:p>
          <a:p>
            <a:pPr marL="0" indent="0">
              <a:buNone/>
            </a:pP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 Кому на Руси жить хорошо? — вопрос гражданина.</a:t>
            </a:r>
          </a:p>
          <a:p>
            <a:pPr marL="0" indent="0" algn="ctr">
              <a:buNone/>
            </a:pPr>
            <a:r>
              <a:rPr lang="ru-RU" sz="2475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результатами итогового сочинения (изложения) и срок действия итогового сочинения</a:t>
            </a:r>
            <a:endParaRPr lang="ru-RU" sz="2475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 итогового сочинения (изложения) участники могут ознакомиться в образовательных организациях или в местах регистрации на участие в итоговом сочинении (изложении) и личном кабинете участника итоговой аттестации </a:t>
            </a:r>
            <a:r>
              <a:rPr lang="ru-RU" sz="195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https://rcoi02.ru/gia11_result</a:t>
            </a:r>
            <a:r>
              <a:rPr lang="ru-RU" sz="195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/.</a:t>
            </a:r>
          </a:p>
          <a:p>
            <a:pPr algn="just"/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</a:t>
            </a: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(изложение) как допуск к ГИА – бессрочно.</a:t>
            </a:r>
          </a:p>
          <a:p>
            <a:pPr algn="just"/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в случае представления его при приеме на обучение по программам </a:t>
            </a:r>
            <a:r>
              <a:rPr lang="ru-RU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программам </a:t>
            </a:r>
            <a:r>
              <a:rPr lang="ru-RU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действительно в течение четырех лет, следующих за годом написания такого сочинения.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2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i="1" dirty="0" smtClean="0">
                <a:solidFill>
                  <a:srgbClr val="FF0000"/>
                </a:solidFill>
              </a:rPr>
              <a:t>Результаты  рассмотрения апелляции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По результатам рассмотрения апелляции количество выставленных баллов может быть изменено как в сторону </a:t>
            </a:r>
            <a:r>
              <a:rPr lang="ru-RU" sz="2800" b="1" u="sng" smtClean="0">
                <a:solidFill>
                  <a:srgbClr val="7030A0"/>
                </a:solidFill>
              </a:rPr>
              <a:t>увеличения, так и в сторону уменьшения.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Экзаменационная работа </a:t>
            </a:r>
            <a:r>
              <a:rPr lang="ru-RU" sz="2800" b="1" u="sng" smtClean="0">
                <a:solidFill>
                  <a:srgbClr val="7030A0"/>
                </a:solidFill>
              </a:rPr>
              <a:t>перепроверяется полностью</a:t>
            </a:r>
            <a:r>
              <a:rPr lang="ru-RU" sz="2800" b="1" smtClean="0"/>
              <a:t>, а не отдельная ее часть. </a:t>
            </a:r>
          </a:p>
          <a:p>
            <a:pPr eaLnBrk="1" hangingPunct="1">
              <a:lnSpc>
                <a:spcPct val="80000"/>
              </a:lnSpc>
            </a:pPr>
            <a:endParaRPr lang="ru-RU" sz="2800" b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Черновики, использованные на экзамене, в качестве материалов апелляции </a:t>
            </a:r>
            <a:r>
              <a:rPr lang="ru-RU" sz="2800" b="1" u="sng" smtClean="0">
                <a:solidFill>
                  <a:srgbClr val="7030A0"/>
                </a:solidFill>
              </a:rPr>
              <a:t>не рассматриваются</a:t>
            </a:r>
            <a:r>
              <a:rPr lang="ru-RU" sz="2800" b="1" smtClean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18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7239000" cy="288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7239000" cy="5770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Апелляция </a:t>
            </a:r>
            <a:r>
              <a:rPr lang="ru-RU" sz="2800" b="1" u="sng" smtClean="0">
                <a:solidFill>
                  <a:srgbClr val="7030A0"/>
                </a:solidFill>
              </a:rPr>
              <a:t>о нарушении установленного порядка </a:t>
            </a:r>
            <a:r>
              <a:rPr lang="ru-RU" sz="2800" b="1" smtClean="0"/>
              <a:t>проведения ЕГЭ подается в день экзамена после сдачи бланков ЕГЭ до выхода из ППЭ. (результаты ЕГЭ аннулируются)</a:t>
            </a:r>
          </a:p>
          <a:p>
            <a:pPr eaLnBrk="1" hangingPunct="1">
              <a:lnSpc>
                <a:spcPct val="90000"/>
              </a:lnSpc>
            </a:pPr>
            <a:endParaRPr lang="ru-RU" sz="2800" b="1" smtClean="0"/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Апелляция </a:t>
            </a:r>
            <a:r>
              <a:rPr lang="ru-RU" sz="2800" b="1" u="sng" smtClean="0">
                <a:solidFill>
                  <a:srgbClr val="7030A0"/>
                </a:solidFill>
              </a:rPr>
              <a:t>о несогласии с результатами </a:t>
            </a:r>
            <a:r>
              <a:rPr lang="ru-RU" sz="2800" b="1" smtClean="0"/>
              <a:t>ЕГЭ подается в течение 2 рабочих дней после официального объявления индивидуальных результатов экзамена и ознакомления с ними участника ЕГЭ.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  <p:extLst>
      <p:ext uri="{BB962C8B-B14F-4D97-AF65-F5344CB8AC3E}">
        <p14:creationId xmlns:p14="http://schemas.microsoft.com/office/powerpoint/2010/main" val="77084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26627" name="Объект 2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7620000" cy="47386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6000" b="1" smtClean="0">
                <a:solidFill>
                  <a:srgbClr val="C00000"/>
                </a:solidFill>
              </a:rPr>
              <a:t>Печать КИМ будет производиться </a:t>
            </a:r>
          </a:p>
          <a:p>
            <a:pPr marL="0" indent="0" algn="ctr" eaLnBrk="1" hangingPunct="1">
              <a:buFontTx/>
              <a:buNone/>
            </a:pPr>
            <a:r>
              <a:rPr lang="ru-RU" sz="6000" b="1" smtClean="0">
                <a:solidFill>
                  <a:srgbClr val="C00000"/>
                </a:solidFill>
              </a:rPr>
              <a:t>в аудитории!</a:t>
            </a:r>
          </a:p>
        </p:txBody>
      </p:sp>
    </p:spTree>
    <p:extLst>
      <p:ext uri="{BB962C8B-B14F-4D97-AF65-F5344CB8AC3E}">
        <p14:creationId xmlns:p14="http://schemas.microsoft.com/office/powerpoint/2010/main" val="11053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58050" cy="10826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ИНДИВИДУАЛЬНЫЙ ПРОЕКТ</a:t>
            </a:r>
          </a:p>
        </p:txBody>
      </p:sp>
      <p:sp>
        <p:nvSpPr>
          <p:cNvPr id="5123" name="Содержимое 2"/>
          <p:cNvSpPr>
            <a:spLocks noGrp="1" noChangeArrowheads="1"/>
          </p:cNvSpPr>
          <p:nvPr>
            <p:ph idx="1"/>
          </p:nvPr>
        </p:nvSpPr>
        <p:spPr>
          <a:xfrm>
            <a:off x="381000" y="1357313"/>
            <a:ext cx="7391400" cy="48577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dirty="0" smtClean="0"/>
              <a:t> </a:t>
            </a:r>
            <a:r>
              <a:rPr lang="ru-RU" sz="3600" u="sng" dirty="0" smtClean="0"/>
              <a:t>В </a:t>
            </a:r>
            <a:r>
              <a:rPr lang="ru-RU" sz="3600" b="1" u="sng" dirty="0" smtClean="0"/>
              <a:t>2021</a:t>
            </a:r>
            <a:r>
              <a:rPr lang="ru-RU" sz="3600" u="sng" dirty="0" smtClean="0"/>
              <a:t>-</a:t>
            </a:r>
            <a:r>
              <a:rPr lang="ru-RU" sz="3600" b="1" u="sng" dirty="0" smtClean="0"/>
              <a:t>2022</a:t>
            </a:r>
            <a:r>
              <a:rPr lang="ru-RU" sz="3600" u="sng" dirty="0" smtClean="0"/>
              <a:t> учебном году</a:t>
            </a:r>
            <a:r>
              <a:rPr lang="ru-RU" sz="3600" dirty="0" smtClean="0"/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/>
              <a:t>и</a:t>
            </a:r>
            <a:r>
              <a:rPr lang="ru-RU" sz="3600" b="1" dirty="0" smtClean="0"/>
              <a:t>ндивидуальный проект обучающиеся будут защищать в феврале 2022 года. </a:t>
            </a:r>
            <a:r>
              <a:rPr lang="ru-RU" sz="3600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4367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репетиционного сочинения.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26.11.2021 в 8.00 состоится анализ репетиционного сочинения, а также учащиеся получат свои работы.</a:t>
            </a:r>
          </a:p>
          <a:p>
            <a:r>
              <a:rPr lang="ru-RU" dirty="0" smtClean="0"/>
              <a:t>Необходимо внимательно изучить полученные работы, ознакомиться с допущенными ошибками.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7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37983"/>
          </a:xfrm>
        </p:spPr>
        <p:txBody>
          <a:bodyPr>
            <a:noAutofit/>
          </a:bodyPr>
          <a:lstStyle/>
          <a:p>
            <a:pPr algn="ctr"/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 регистрации заявления </a:t>
            </a:r>
            <a:b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участие в итоговом сочинении (изложении)</a:t>
            </a:r>
            <a:b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65168"/>
            <a:ext cx="7886700" cy="36248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 (XII) классов, регистрируются на участие в итоговом сочинении (изложении) в своей школе, где осваивают образовательные программы среднего общего образования;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экстерны – в образовательных организациях по выбору экстерна;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со справкой об обучении - в образовательной организации, в которой восстанавливаются на срок, необходимый для прохождения ГИА-11;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выпускники прошлых лет, обучающиеся СПО, лица, получающие среднее общее образование в иностранных ОО, регистрируются на участие в итоговом сочинении в местах, определенных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Министерства образования и науки Республики Башкортостан от 22 сентября 2021 года № 1880, размещенном на сайте Министерства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77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054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и региональные документы, направленные в ОУ:</a:t>
            </a:r>
            <a:endParaRPr lang="ru-RU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382" y="1761258"/>
            <a:ext cx="8645237" cy="405245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26.10.2021г. № 04 – 416: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проведению итогового сочинения 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изложения)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2021/2022 учебном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заполнения бланков итогового сочинения (изложения).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отчётных форм.</a:t>
            </a:r>
          </a:p>
          <a:p>
            <a:pPr algn="just"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Республики Башкортостан от 22 сентября 2021 года № 1880 «О местах регистрации на итоговое сочинение/ изложение».</a:t>
            </a:r>
          </a:p>
          <a:p>
            <a:pPr algn="just"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Республики Башкортостан от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октября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года №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2045 «Об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проведения итогового сочинения (изложения) в Республике Башкортостан в 2021-2022 учебном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году».</a:t>
            </a:r>
          </a:p>
          <a:p>
            <a:pPr algn="just"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Республики Башкортостан от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2021 года №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2143 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оборудовании мест проведения итогового сочинения (изложения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стационарными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переносными металлоискателями,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видеонаблюдения».</a:t>
            </a:r>
          </a:p>
          <a:p>
            <a:pPr algn="just"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управления по гуманитарным вопросам и образованию Администрации Кировского района ГО г. Уфа РБ от № 223 о формировании РИС ГИА – 2022.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050" dirty="0"/>
              <a:t/>
            </a:r>
            <a:br>
              <a:rPr lang="ru-RU" sz="1050" dirty="0"/>
            </a:b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23992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474" y="1028701"/>
            <a:ext cx="8562415" cy="917762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управления </a:t>
            </a:r>
            <a:r>
              <a:rPr lang="ru-RU" sz="2325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Администрации ГО г. Уфа РБ </a:t>
            </a:r>
            <a:b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оформлении)</a:t>
            </a:r>
            <a:endParaRPr lang="ru-RU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474" y="1734671"/>
            <a:ext cx="8562415" cy="3755302"/>
          </a:xfrm>
        </p:spPr>
        <p:txBody>
          <a:bodyPr/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гуманитарным вопросам и </a:t>
            </a:r>
            <a:r>
              <a:rPr lang="ru-RU" sz="2325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Кировского района ГО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Уфа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РБ: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по гуманитарным вопросам и образованию Администрации Кировского района ГО г. Уфа РБ от № 223 о формировании РИС ГИА – 2022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85763" indent="-385763" algn="ctr">
              <a:buAutoNum type="arabicParenR"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0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2751</Words>
  <Application>Microsoft Office PowerPoint</Application>
  <PresentationFormat>Экран (4:3)</PresentationFormat>
  <Paragraphs>411</Paragraphs>
  <Slides>64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74" baseType="lpstr">
      <vt:lpstr>Arial</vt:lpstr>
      <vt:lpstr>Arial Black</vt:lpstr>
      <vt:lpstr>Book Antiqua</vt:lpstr>
      <vt:lpstr>Calibri</vt:lpstr>
      <vt:lpstr>Georgia</vt:lpstr>
      <vt:lpstr>Times New Roman</vt:lpstr>
      <vt:lpstr>Trebuchet MS</vt:lpstr>
      <vt:lpstr>Wingdings</vt:lpstr>
      <vt:lpstr>Wingdings 2</vt:lpstr>
      <vt:lpstr>Diseño predeterminado</vt:lpstr>
      <vt:lpstr> МБОУ «Школа № 45 с углубленным изучением отдельных предметов» ГО г. Уфа РБ    Особенности ГИА-11  в 2021-2022 учебном году   ноябрь 2021 г</vt:lpstr>
      <vt:lpstr>Приказ Минпросвещения России и Рособрнадзора</vt:lpstr>
      <vt:lpstr>ЕГЭ-2022</vt:lpstr>
      <vt:lpstr>Расписание  проведения итогового сочинения (изложения)  в 2021/2022 учебном году</vt:lpstr>
      <vt:lpstr> Срок подачи заявления на участие  в итоговом сочинении (изложении) </vt:lpstr>
      <vt:lpstr>Тематические направления  итогового сочинения в 2021/2022 учебном году:</vt:lpstr>
      <vt:lpstr>Места регистрации заявления  на участие в итоговом сочинении (изложении) </vt:lpstr>
      <vt:lpstr>Федеральные и региональные документы, направленные в ОУ:</vt:lpstr>
      <vt:lpstr>Документы управления образования Администрации ГО г. Уфа РБ  (на оформлении)</vt:lpstr>
      <vt:lpstr>ИТОГОВОЕ СОЧИНЕНИЕ </vt:lpstr>
      <vt:lpstr>Проведение итогового сочинения</vt:lpstr>
      <vt:lpstr>Проведение итогового сочинения</vt:lpstr>
      <vt:lpstr>Проведение итогового сочинения</vt:lpstr>
      <vt:lpstr>Проведение итогового сочинения</vt:lpstr>
      <vt:lpstr>Срок действия результатов</vt:lpstr>
      <vt:lpstr>Оценивание </vt:lpstr>
      <vt:lpstr>Оценивание</vt:lpstr>
      <vt:lpstr>Оценивание</vt:lpstr>
      <vt:lpstr>ЕГЭ-2022</vt:lpstr>
      <vt:lpstr>Заявление на участие в итоговом сочинении</vt:lpstr>
      <vt:lpstr>ЕГЭ-2022</vt:lpstr>
      <vt:lpstr>ЕГЭ-2022</vt:lpstr>
      <vt:lpstr>Правила проведения ГИА-11</vt:lpstr>
      <vt:lpstr>Особенности ЕГЭ по математике- выбор базы ИЛИ профиля</vt:lpstr>
      <vt:lpstr>ЕГЭ-2022</vt:lpstr>
      <vt:lpstr>Особенности ЕГЭ по  иностранному языку</vt:lpstr>
      <vt:lpstr>КЕГЭ по информатике</vt:lpstr>
      <vt:lpstr>ЕГЭ-2022</vt:lpstr>
      <vt:lpstr>ЕГЭ-2022</vt:lpstr>
      <vt:lpstr>ЕГЭ-2022</vt:lpstr>
      <vt:lpstr>Презентация PowerPoint</vt:lpstr>
      <vt:lpstr>ЕГЭ-2022</vt:lpstr>
      <vt:lpstr>ИЗМЕНЕНИЯ в КИМ! ЕГЭ-2022</vt:lpstr>
      <vt:lpstr>ЕГЭ-2022</vt:lpstr>
      <vt:lpstr>ЕГЭ-2022</vt:lpstr>
      <vt:lpstr>ЕГЭ-2022</vt:lpstr>
      <vt:lpstr>ЕГЭ-2022</vt:lpstr>
      <vt:lpstr>ЕГЭ-2022</vt:lpstr>
      <vt:lpstr>Правила проведения ГИА-11</vt:lpstr>
      <vt:lpstr>Правила проведения ГИА-11</vt:lpstr>
      <vt:lpstr>Инструктаж</vt:lpstr>
      <vt:lpstr>Правила проведения ЕГЭ</vt:lpstr>
      <vt:lpstr>Правила проведения ГИА 11</vt:lpstr>
      <vt:lpstr>Правила проведения ГИА 11</vt:lpstr>
      <vt:lpstr>Прием и рассмотрение апелляций</vt:lpstr>
      <vt:lpstr>ЕГЭ-2022</vt:lpstr>
      <vt:lpstr>Прием и рассмотрение апелляций</vt:lpstr>
      <vt:lpstr>ЕГЭ-2022</vt:lpstr>
      <vt:lpstr>Подготовка к ЕГЭ</vt:lpstr>
      <vt:lpstr>ЕГЭ-2022</vt:lpstr>
      <vt:lpstr>Проект расписания ЕГЭ-2022</vt:lpstr>
      <vt:lpstr>Проект расписания ЕГЭ-2022</vt:lpstr>
      <vt:lpstr>РСОКО</vt:lpstr>
      <vt:lpstr>   Правила и процедура проведения ЕГЭ. </vt:lpstr>
      <vt:lpstr>Презентация PowerPoint</vt:lpstr>
      <vt:lpstr>    Неудовлетворительный результат</vt:lpstr>
      <vt:lpstr>Презентация PowerPoint</vt:lpstr>
      <vt:lpstr>          К повторной сдаче ЕГЭ в текущем году  не допускаются  </vt:lpstr>
      <vt:lpstr>Апелляция.</vt:lpstr>
      <vt:lpstr>Результаты  рассмотрения апелляции</vt:lpstr>
      <vt:lpstr>Презентация PowerPoint</vt:lpstr>
      <vt:lpstr>Презентация PowerPoint</vt:lpstr>
      <vt:lpstr>ИНДИВИДУАЛЬНЫЙ ПРОЕКТ</vt:lpstr>
      <vt:lpstr>Итоги репетиционного сочинения.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Учетная запись Майкрософт</cp:lastModifiedBy>
  <cp:revision>817</cp:revision>
  <dcterms:created xsi:type="dcterms:W3CDTF">2010-05-23T14:28:12Z</dcterms:created>
  <dcterms:modified xsi:type="dcterms:W3CDTF">2021-11-25T13:54:55Z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1049-10.2.0.5965</vt:lpwstr>
  </property>
</Properties>
</file>