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9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9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087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89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73778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437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11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57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803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944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6532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680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5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28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45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80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08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8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3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heck.ege.edu.ru/" TargetMode="Externa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object 2"/>
          <p:cNvSpPr>
            <a:spLocks noChangeArrowheads="1"/>
          </p:cNvSpPr>
          <p:nvPr/>
        </p:nvSpPr>
        <p:spPr bwMode="auto">
          <a:xfrm>
            <a:off x="0" y="857250"/>
            <a:ext cx="3505200" cy="51435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2051" name="object 3"/>
          <p:cNvSpPr>
            <a:spLocks/>
          </p:cNvSpPr>
          <p:nvPr/>
        </p:nvSpPr>
        <p:spPr bwMode="auto">
          <a:xfrm>
            <a:off x="1716088" y="2125664"/>
            <a:ext cx="7427912" cy="1900237"/>
          </a:xfrm>
          <a:custGeom>
            <a:avLst/>
            <a:gdLst>
              <a:gd name="T0" fmla="*/ 0 w 7428230"/>
              <a:gd name="T1" fmla="*/ 1900300 h 1900555"/>
              <a:gd name="T2" fmla="*/ 7427976 w 7428230"/>
              <a:gd name="T3" fmla="*/ 1900300 h 1900555"/>
              <a:gd name="T4" fmla="*/ 7427976 w 7428230"/>
              <a:gd name="T5" fmla="*/ 0 h 1900555"/>
              <a:gd name="T6" fmla="*/ 0 w 7428230"/>
              <a:gd name="T7" fmla="*/ 0 h 1900555"/>
              <a:gd name="T8" fmla="*/ 0 w 7428230"/>
              <a:gd name="T9" fmla="*/ 1900300 h 19005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28230"/>
              <a:gd name="T16" fmla="*/ 0 h 1900555"/>
              <a:gd name="T17" fmla="*/ 7428230 w 7428230"/>
              <a:gd name="T18" fmla="*/ 1900555 h 19005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28230" h="1900555">
                <a:moveTo>
                  <a:pt x="0" y="1900300"/>
                </a:moveTo>
                <a:lnTo>
                  <a:pt x="7427976" y="1900300"/>
                </a:lnTo>
                <a:lnTo>
                  <a:pt x="7427976" y="0"/>
                </a:lnTo>
                <a:lnTo>
                  <a:pt x="0" y="0"/>
                </a:lnTo>
                <a:lnTo>
                  <a:pt x="0" y="1900300"/>
                </a:lnTo>
                <a:close/>
              </a:path>
            </a:pathLst>
          </a:custGeom>
          <a:solidFill>
            <a:srgbClr val="D4EC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2" name="object 4"/>
          <p:cNvSpPr>
            <a:spLocks/>
          </p:cNvSpPr>
          <p:nvPr/>
        </p:nvSpPr>
        <p:spPr bwMode="auto">
          <a:xfrm>
            <a:off x="573089" y="3551238"/>
            <a:ext cx="568325" cy="474662"/>
          </a:xfrm>
          <a:custGeom>
            <a:avLst/>
            <a:gdLst>
              <a:gd name="T0" fmla="*/ 0 w 568325"/>
              <a:gd name="T1" fmla="*/ 473837 h 474344"/>
              <a:gd name="T2" fmla="*/ 568325 w 568325"/>
              <a:gd name="T3" fmla="*/ 473837 h 474344"/>
              <a:gd name="T4" fmla="*/ 568325 w 568325"/>
              <a:gd name="T5" fmla="*/ 0 h 474344"/>
              <a:gd name="T6" fmla="*/ 0 w 568325"/>
              <a:gd name="T7" fmla="*/ 0 h 474344"/>
              <a:gd name="T8" fmla="*/ 0 w 568325"/>
              <a:gd name="T9" fmla="*/ 473837 h 474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325"/>
              <a:gd name="T16" fmla="*/ 0 h 474344"/>
              <a:gd name="T17" fmla="*/ 568325 w 568325"/>
              <a:gd name="T18" fmla="*/ 474344 h 474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325" h="474344">
                <a:moveTo>
                  <a:pt x="0" y="473837"/>
                </a:moveTo>
                <a:lnTo>
                  <a:pt x="568325" y="473837"/>
                </a:lnTo>
                <a:lnTo>
                  <a:pt x="568325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3" name="object 5"/>
          <p:cNvSpPr>
            <a:spLocks/>
          </p:cNvSpPr>
          <p:nvPr/>
        </p:nvSpPr>
        <p:spPr bwMode="auto">
          <a:xfrm>
            <a:off x="1716088" y="2125663"/>
            <a:ext cx="565150" cy="474662"/>
          </a:xfrm>
          <a:custGeom>
            <a:avLst/>
            <a:gdLst>
              <a:gd name="T0" fmla="*/ 0 w 565150"/>
              <a:gd name="T1" fmla="*/ 475145 h 475614"/>
              <a:gd name="T2" fmla="*/ 565150 w 565150"/>
              <a:gd name="T3" fmla="*/ 475145 h 475614"/>
              <a:gd name="T4" fmla="*/ 565150 w 565150"/>
              <a:gd name="T5" fmla="*/ 0 h 475614"/>
              <a:gd name="T6" fmla="*/ 0 w 565150"/>
              <a:gd name="T7" fmla="*/ 0 h 475614"/>
              <a:gd name="T8" fmla="*/ 0 w 565150"/>
              <a:gd name="T9" fmla="*/ 475145 h 475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5150"/>
              <a:gd name="T16" fmla="*/ 0 h 475614"/>
              <a:gd name="T17" fmla="*/ 565150 w 565150"/>
              <a:gd name="T18" fmla="*/ 475614 h 475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5150" h="475614">
                <a:moveTo>
                  <a:pt x="0" y="475145"/>
                </a:moveTo>
                <a:lnTo>
                  <a:pt x="565150" y="475145"/>
                </a:lnTo>
                <a:lnTo>
                  <a:pt x="565150" y="0"/>
                </a:lnTo>
                <a:lnTo>
                  <a:pt x="0" y="0"/>
                </a:lnTo>
                <a:lnTo>
                  <a:pt x="0" y="475145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4" name="object 6"/>
          <p:cNvSpPr>
            <a:spLocks/>
          </p:cNvSpPr>
          <p:nvPr/>
        </p:nvSpPr>
        <p:spPr bwMode="auto">
          <a:xfrm>
            <a:off x="2281239" y="1657351"/>
            <a:ext cx="585787" cy="468313"/>
          </a:xfrm>
          <a:custGeom>
            <a:avLst/>
            <a:gdLst>
              <a:gd name="T0" fmla="*/ 0 w 586105"/>
              <a:gd name="T1" fmla="*/ 467880 h 467994"/>
              <a:gd name="T2" fmla="*/ 585787 w 586105"/>
              <a:gd name="T3" fmla="*/ 467880 h 467994"/>
              <a:gd name="T4" fmla="*/ 585787 w 586105"/>
              <a:gd name="T5" fmla="*/ 0 h 467994"/>
              <a:gd name="T6" fmla="*/ 0 w 586105"/>
              <a:gd name="T7" fmla="*/ 0 h 467994"/>
              <a:gd name="T8" fmla="*/ 0 w 586105"/>
              <a:gd name="T9" fmla="*/ 467880 h 467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6105"/>
              <a:gd name="T16" fmla="*/ 0 h 467994"/>
              <a:gd name="T17" fmla="*/ 586105 w 586105"/>
              <a:gd name="T18" fmla="*/ 467994 h 467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6105" h="467994">
                <a:moveTo>
                  <a:pt x="0" y="467880"/>
                </a:moveTo>
                <a:lnTo>
                  <a:pt x="585787" y="467880"/>
                </a:lnTo>
                <a:lnTo>
                  <a:pt x="585787" y="0"/>
                </a:lnTo>
                <a:lnTo>
                  <a:pt x="0" y="0"/>
                </a:lnTo>
                <a:lnTo>
                  <a:pt x="0" y="46788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5" name="object 7"/>
          <p:cNvSpPr>
            <a:spLocks/>
          </p:cNvSpPr>
          <p:nvPr/>
        </p:nvSpPr>
        <p:spPr bwMode="auto">
          <a:xfrm>
            <a:off x="1141413" y="3551238"/>
            <a:ext cx="584200" cy="474662"/>
          </a:xfrm>
          <a:custGeom>
            <a:avLst/>
            <a:gdLst>
              <a:gd name="T0" fmla="*/ 0 w 584200"/>
              <a:gd name="T1" fmla="*/ 473837 h 474344"/>
              <a:gd name="T2" fmla="*/ 584200 w 584200"/>
              <a:gd name="T3" fmla="*/ 473837 h 474344"/>
              <a:gd name="T4" fmla="*/ 584200 w 584200"/>
              <a:gd name="T5" fmla="*/ 0 h 474344"/>
              <a:gd name="T6" fmla="*/ 0 w 584200"/>
              <a:gd name="T7" fmla="*/ 0 h 474344"/>
              <a:gd name="T8" fmla="*/ 0 w 584200"/>
              <a:gd name="T9" fmla="*/ 473837 h 474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474344"/>
              <a:gd name="T17" fmla="*/ 584200 w 584200"/>
              <a:gd name="T18" fmla="*/ 474344 h 474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474344">
                <a:moveTo>
                  <a:pt x="0" y="473837"/>
                </a:moveTo>
                <a:lnTo>
                  <a:pt x="584200" y="473837"/>
                </a:lnTo>
                <a:lnTo>
                  <a:pt x="584200" y="0"/>
                </a:lnTo>
                <a:lnTo>
                  <a:pt x="0" y="0"/>
                </a:lnTo>
                <a:lnTo>
                  <a:pt x="0" y="473837"/>
                </a:lnTo>
                <a:close/>
              </a:path>
            </a:pathLst>
          </a:custGeom>
          <a:solidFill>
            <a:srgbClr val="D4EC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6" name="object 8"/>
          <p:cNvSpPr>
            <a:spLocks/>
          </p:cNvSpPr>
          <p:nvPr/>
        </p:nvSpPr>
        <p:spPr bwMode="auto">
          <a:xfrm>
            <a:off x="2281239" y="2125663"/>
            <a:ext cx="585787" cy="482600"/>
          </a:xfrm>
          <a:custGeom>
            <a:avLst/>
            <a:gdLst>
              <a:gd name="T0" fmla="*/ 0 w 586105"/>
              <a:gd name="T1" fmla="*/ 482206 h 482600"/>
              <a:gd name="T2" fmla="*/ 585787 w 586105"/>
              <a:gd name="T3" fmla="*/ 482206 h 482600"/>
              <a:gd name="T4" fmla="*/ 585787 w 586105"/>
              <a:gd name="T5" fmla="*/ 0 h 482600"/>
              <a:gd name="T6" fmla="*/ 0 w 586105"/>
              <a:gd name="T7" fmla="*/ 0 h 482600"/>
              <a:gd name="T8" fmla="*/ 0 w 586105"/>
              <a:gd name="T9" fmla="*/ 482206 h 482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6105"/>
              <a:gd name="T16" fmla="*/ 0 h 482600"/>
              <a:gd name="T17" fmla="*/ 586105 w 586105"/>
              <a:gd name="T18" fmla="*/ 482600 h 482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6105" h="482600">
                <a:moveTo>
                  <a:pt x="0" y="482206"/>
                </a:moveTo>
                <a:lnTo>
                  <a:pt x="585787" y="482206"/>
                </a:lnTo>
                <a:lnTo>
                  <a:pt x="585787" y="0"/>
                </a:lnTo>
                <a:lnTo>
                  <a:pt x="0" y="0"/>
                </a:lnTo>
                <a:lnTo>
                  <a:pt x="0" y="482206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7" name="object 9"/>
          <p:cNvSpPr>
            <a:spLocks/>
          </p:cNvSpPr>
          <p:nvPr/>
        </p:nvSpPr>
        <p:spPr bwMode="auto">
          <a:xfrm>
            <a:off x="1141414" y="2600326"/>
            <a:ext cx="574675" cy="468313"/>
          </a:xfrm>
          <a:custGeom>
            <a:avLst/>
            <a:gdLst>
              <a:gd name="T0" fmla="*/ 0 w 575310"/>
              <a:gd name="T1" fmla="*/ 467906 h 467994"/>
              <a:gd name="T2" fmla="*/ 574738 w 575310"/>
              <a:gd name="T3" fmla="*/ 467906 h 467994"/>
              <a:gd name="T4" fmla="*/ 574738 w 575310"/>
              <a:gd name="T5" fmla="*/ 0 h 467994"/>
              <a:gd name="T6" fmla="*/ 0 w 575310"/>
              <a:gd name="T7" fmla="*/ 0 h 467994"/>
              <a:gd name="T8" fmla="*/ 0 w 575310"/>
              <a:gd name="T9" fmla="*/ 467906 h 467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5310"/>
              <a:gd name="T16" fmla="*/ 0 h 467994"/>
              <a:gd name="T17" fmla="*/ 575310 w 575310"/>
              <a:gd name="T18" fmla="*/ 467994 h 467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5310" h="467994">
                <a:moveTo>
                  <a:pt x="0" y="467906"/>
                </a:moveTo>
                <a:lnTo>
                  <a:pt x="574738" y="467906"/>
                </a:lnTo>
                <a:lnTo>
                  <a:pt x="574738" y="0"/>
                </a:lnTo>
                <a:lnTo>
                  <a:pt x="0" y="0"/>
                </a:lnTo>
                <a:lnTo>
                  <a:pt x="0" y="467906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8" name="object 10"/>
          <p:cNvSpPr>
            <a:spLocks/>
          </p:cNvSpPr>
          <p:nvPr/>
        </p:nvSpPr>
        <p:spPr bwMode="auto">
          <a:xfrm>
            <a:off x="1" y="2600325"/>
            <a:ext cx="582613" cy="476250"/>
          </a:xfrm>
          <a:custGeom>
            <a:avLst/>
            <a:gdLst>
              <a:gd name="T0" fmla="*/ 0 w 582930"/>
              <a:gd name="T1" fmla="*/ 475056 h 475614"/>
              <a:gd name="T2" fmla="*/ 582612 w 582930"/>
              <a:gd name="T3" fmla="*/ 475056 h 475614"/>
              <a:gd name="T4" fmla="*/ 582612 w 582930"/>
              <a:gd name="T5" fmla="*/ 0 h 475614"/>
              <a:gd name="T6" fmla="*/ 0 w 582930"/>
              <a:gd name="T7" fmla="*/ 0 h 475614"/>
              <a:gd name="T8" fmla="*/ 0 w 582930"/>
              <a:gd name="T9" fmla="*/ 475056 h 475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2930"/>
              <a:gd name="T16" fmla="*/ 0 h 475614"/>
              <a:gd name="T17" fmla="*/ 582930 w 582930"/>
              <a:gd name="T18" fmla="*/ 475614 h 475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2930" h="475614">
                <a:moveTo>
                  <a:pt x="0" y="475056"/>
                </a:moveTo>
                <a:lnTo>
                  <a:pt x="582612" y="475056"/>
                </a:lnTo>
                <a:lnTo>
                  <a:pt x="582612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D4ECF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9" name="object 11"/>
          <p:cNvSpPr>
            <a:spLocks/>
          </p:cNvSpPr>
          <p:nvPr/>
        </p:nvSpPr>
        <p:spPr bwMode="auto">
          <a:xfrm>
            <a:off x="1716089" y="2600325"/>
            <a:ext cx="574675" cy="476250"/>
          </a:xfrm>
          <a:custGeom>
            <a:avLst/>
            <a:gdLst>
              <a:gd name="T0" fmla="*/ 0 w 574675"/>
              <a:gd name="T1" fmla="*/ 475056 h 475614"/>
              <a:gd name="T2" fmla="*/ 574675 w 574675"/>
              <a:gd name="T3" fmla="*/ 475056 h 475614"/>
              <a:gd name="T4" fmla="*/ 574675 w 574675"/>
              <a:gd name="T5" fmla="*/ 0 h 475614"/>
              <a:gd name="T6" fmla="*/ 0 w 574675"/>
              <a:gd name="T7" fmla="*/ 0 h 475614"/>
              <a:gd name="T8" fmla="*/ 0 w 574675"/>
              <a:gd name="T9" fmla="*/ 475056 h 475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4675"/>
              <a:gd name="T16" fmla="*/ 0 h 475614"/>
              <a:gd name="T17" fmla="*/ 574675 w 574675"/>
              <a:gd name="T18" fmla="*/ 475614 h 475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4675" h="475614">
                <a:moveTo>
                  <a:pt x="0" y="475056"/>
                </a:moveTo>
                <a:lnTo>
                  <a:pt x="574675" y="475056"/>
                </a:lnTo>
                <a:lnTo>
                  <a:pt x="574675" y="0"/>
                </a:lnTo>
                <a:lnTo>
                  <a:pt x="0" y="0"/>
                </a:lnTo>
                <a:lnTo>
                  <a:pt x="0" y="475056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60" name="object 12"/>
          <p:cNvSpPr>
            <a:spLocks/>
          </p:cNvSpPr>
          <p:nvPr/>
        </p:nvSpPr>
        <p:spPr bwMode="auto">
          <a:xfrm>
            <a:off x="573089" y="3068639"/>
            <a:ext cx="568325" cy="484187"/>
          </a:xfrm>
          <a:custGeom>
            <a:avLst/>
            <a:gdLst>
              <a:gd name="T0" fmla="*/ 0 w 568325"/>
              <a:gd name="T1" fmla="*/ 483400 h 483869"/>
              <a:gd name="T2" fmla="*/ 568325 w 568325"/>
              <a:gd name="T3" fmla="*/ 483400 h 483869"/>
              <a:gd name="T4" fmla="*/ 568325 w 568325"/>
              <a:gd name="T5" fmla="*/ 0 h 483869"/>
              <a:gd name="T6" fmla="*/ 0 w 568325"/>
              <a:gd name="T7" fmla="*/ 0 h 483869"/>
              <a:gd name="T8" fmla="*/ 0 w 568325"/>
              <a:gd name="T9" fmla="*/ 483400 h 48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325"/>
              <a:gd name="T16" fmla="*/ 0 h 483869"/>
              <a:gd name="T17" fmla="*/ 568325 w 568325"/>
              <a:gd name="T18" fmla="*/ 483869 h 483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325" h="483869">
                <a:moveTo>
                  <a:pt x="0" y="483400"/>
                </a:moveTo>
                <a:lnTo>
                  <a:pt x="568325" y="483400"/>
                </a:lnTo>
                <a:lnTo>
                  <a:pt x="568325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00A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61" name="object 13"/>
          <p:cNvSpPr>
            <a:spLocks/>
          </p:cNvSpPr>
          <p:nvPr/>
        </p:nvSpPr>
        <p:spPr bwMode="auto">
          <a:xfrm>
            <a:off x="1141413" y="3068639"/>
            <a:ext cx="584200" cy="484187"/>
          </a:xfrm>
          <a:custGeom>
            <a:avLst/>
            <a:gdLst>
              <a:gd name="T0" fmla="*/ 0 w 584200"/>
              <a:gd name="T1" fmla="*/ 483400 h 483869"/>
              <a:gd name="T2" fmla="*/ 584200 w 584200"/>
              <a:gd name="T3" fmla="*/ 483400 h 483869"/>
              <a:gd name="T4" fmla="*/ 584200 w 584200"/>
              <a:gd name="T5" fmla="*/ 0 h 483869"/>
              <a:gd name="T6" fmla="*/ 0 w 584200"/>
              <a:gd name="T7" fmla="*/ 0 h 483869"/>
              <a:gd name="T8" fmla="*/ 0 w 584200"/>
              <a:gd name="T9" fmla="*/ 483400 h 48386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84200"/>
              <a:gd name="T16" fmla="*/ 0 h 483869"/>
              <a:gd name="T17" fmla="*/ 584200 w 584200"/>
              <a:gd name="T18" fmla="*/ 483869 h 48386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84200" h="483869">
                <a:moveTo>
                  <a:pt x="0" y="483400"/>
                </a:moveTo>
                <a:lnTo>
                  <a:pt x="584200" y="483400"/>
                </a:lnTo>
                <a:lnTo>
                  <a:pt x="584200" y="0"/>
                </a:lnTo>
                <a:lnTo>
                  <a:pt x="0" y="0"/>
                </a:lnTo>
                <a:lnTo>
                  <a:pt x="0" y="483400"/>
                </a:lnTo>
                <a:close/>
              </a:path>
            </a:pathLst>
          </a:custGeom>
          <a:solidFill>
            <a:srgbClr val="2349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62" name="object 14"/>
          <p:cNvSpPr txBox="1">
            <a:spLocks noChangeArrowheads="1"/>
          </p:cNvSpPr>
          <p:nvPr/>
        </p:nvSpPr>
        <p:spPr bwMode="auto">
          <a:xfrm>
            <a:off x="2735262" y="1906587"/>
            <a:ext cx="6408738" cy="376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3985" rIns="0" bIns="0">
            <a:spAutoFit/>
          </a:bodyPr>
          <a:lstStyle>
            <a:lvl1pPr marL="12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050"/>
              </a:spcBef>
            </a:pPr>
            <a:r>
              <a:rPr lang="ru-RU" sz="4000" b="1" dirty="0">
                <a:solidFill>
                  <a:srgbClr val="0033CC"/>
                </a:solidFill>
                <a:latin typeface="Georgia" panose="02040502050405020303" pitchFamily="18" charset="0"/>
              </a:rPr>
              <a:t>РОДИТЕЛЬСКОЕ </a:t>
            </a:r>
          </a:p>
          <a:p>
            <a:pPr algn="ctr" eaLnBrk="1" hangingPunct="1">
              <a:spcBef>
                <a:spcPts val="1050"/>
              </a:spcBef>
            </a:pPr>
            <a:r>
              <a:rPr lang="ru-RU" sz="4000" b="1" dirty="0">
                <a:solidFill>
                  <a:srgbClr val="0033CC"/>
                </a:solidFill>
                <a:latin typeface="Georgia" panose="02040502050405020303" pitchFamily="18" charset="0"/>
              </a:rPr>
              <a:t> СОБРАНИЕ  ПО ТЕМЕ</a:t>
            </a:r>
            <a:endParaRPr lang="ru-RU" sz="4000" dirty="0">
              <a:latin typeface="Georgia" panose="02040502050405020303" pitchFamily="18" charset="0"/>
            </a:endParaRPr>
          </a:p>
          <a:p>
            <a:pPr algn="ctr" eaLnBrk="1" hangingPunct="1">
              <a:spcBef>
                <a:spcPts val="1450"/>
              </a:spcBef>
            </a:pPr>
            <a:r>
              <a:rPr lang="ru-RU" sz="4000" b="1" dirty="0">
                <a:solidFill>
                  <a:srgbClr val="0033CC"/>
                </a:solidFill>
                <a:latin typeface="Georgia" panose="02040502050405020303" pitchFamily="18" charset="0"/>
              </a:rPr>
              <a:t>«ЕГЭ – 2024»</a:t>
            </a:r>
            <a:endParaRPr lang="ru-RU" sz="4000" dirty="0">
              <a:latin typeface="Georgia" panose="02040502050405020303" pitchFamily="18" charset="0"/>
            </a:endParaRPr>
          </a:p>
          <a:p>
            <a:pPr eaLnBrk="1" hangingPunct="1"/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6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242696"/>
            <a:ext cx="8575675" cy="20288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176530" algn="just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территории </a:t>
            </a:r>
            <a:r>
              <a:rPr sz="1800" b="1" spc="-15" dirty="0">
                <a:solidFill>
                  <a:srgbClr val="001F5F"/>
                </a:solidFill>
                <a:latin typeface="Cambria"/>
                <a:cs typeface="Cambria"/>
              </a:rPr>
              <a:t>России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существуют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две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группы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высших учебных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заведений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. </a:t>
            </a:r>
            <a:r>
              <a:rPr sz="1800" b="1" spc="-3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Первая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группа является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подконтрольной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Минобрнауки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. Соответственно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их 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комиссии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35" dirty="0">
                <a:solidFill>
                  <a:srgbClr val="001F5F"/>
                </a:solidFill>
                <a:latin typeface="Cambria"/>
                <a:cs typeface="Cambria"/>
              </a:rPr>
              <a:t>ходе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приемной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компании</a:t>
            </a:r>
            <a:r>
              <a:rPr sz="1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руководствуются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рекомендациями</a:t>
            </a:r>
            <a:endParaRPr sz="1800">
              <a:latin typeface="Cambria"/>
              <a:cs typeface="Cambria"/>
            </a:endParaRPr>
          </a:p>
          <a:p>
            <a:pPr marL="12700" algn="just">
              <a:lnSpc>
                <a:spcPts val="1820"/>
              </a:lnSpc>
            </a:pP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данного</a:t>
            </a:r>
            <a:r>
              <a:rPr sz="18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ведомства.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ts val="1939"/>
              </a:lnSpc>
              <a:spcBef>
                <a:spcPts val="145"/>
              </a:spcBef>
            </a:pP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Вторая</a:t>
            </a:r>
            <a:r>
              <a:rPr sz="1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группа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неподконтрольна</a:t>
            </a:r>
            <a:r>
              <a:rPr sz="18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Минобрнауки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может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устанавливать</a:t>
            </a:r>
            <a:r>
              <a:rPr sz="1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свои </a:t>
            </a:r>
            <a:r>
              <a:rPr sz="1800" b="1" spc="-3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потенциальных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абитуриентов.</a:t>
            </a:r>
            <a:endParaRPr sz="1800">
              <a:latin typeface="Cambria"/>
              <a:cs typeface="Cambria"/>
            </a:endParaRPr>
          </a:p>
          <a:p>
            <a:pPr marL="12700" marR="1027430" indent="50165">
              <a:lnSpc>
                <a:spcPts val="1939"/>
              </a:lnSpc>
              <a:spcBef>
                <a:spcPts val="5"/>
              </a:spcBef>
            </a:pP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ВУЗов,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обязаны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выполнять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требования</a:t>
            </a:r>
            <a:r>
              <a:rPr sz="1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Минобрнауки, </a:t>
            </a:r>
            <a:r>
              <a:rPr sz="1800" b="1" spc="-38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установлены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такие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проходные</a:t>
            </a:r>
            <a:r>
              <a:rPr sz="1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баллы</a:t>
            </a:r>
            <a:r>
              <a:rPr sz="18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по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всем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предметам:..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" y="2362200"/>
            <a:ext cx="6831532" cy="4440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556766"/>
            <a:ext cx="8733790" cy="1217295"/>
          </a:xfrm>
          <a:custGeom>
            <a:avLst/>
            <a:gdLst/>
            <a:ahLst/>
            <a:cxnLst/>
            <a:rect l="l" t="t" r="r" b="b"/>
            <a:pathLst>
              <a:path w="8733790" h="1217295">
                <a:moveTo>
                  <a:pt x="8530907" y="0"/>
                </a:moveTo>
                <a:lnTo>
                  <a:pt x="202806" y="0"/>
                </a:lnTo>
                <a:lnTo>
                  <a:pt x="156302" y="5356"/>
                </a:lnTo>
                <a:lnTo>
                  <a:pt x="113614" y="20614"/>
                </a:lnTo>
                <a:lnTo>
                  <a:pt x="75958" y="44557"/>
                </a:lnTo>
                <a:lnTo>
                  <a:pt x="44552" y="75965"/>
                </a:lnTo>
                <a:lnTo>
                  <a:pt x="20612" y="113624"/>
                </a:lnTo>
                <a:lnTo>
                  <a:pt x="5355" y="156314"/>
                </a:lnTo>
                <a:lnTo>
                  <a:pt x="0" y="202819"/>
                </a:lnTo>
                <a:lnTo>
                  <a:pt x="0" y="1013968"/>
                </a:lnTo>
                <a:lnTo>
                  <a:pt x="5355" y="1060472"/>
                </a:lnTo>
                <a:lnTo>
                  <a:pt x="20612" y="1103162"/>
                </a:lnTo>
                <a:lnTo>
                  <a:pt x="44552" y="1140821"/>
                </a:lnTo>
                <a:lnTo>
                  <a:pt x="75958" y="1172229"/>
                </a:lnTo>
                <a:lnTo>
                  <a:pt x="113614" y="1196172"/>
                </a:lnTo>
                <a:lnTo>
                  <a:pt x="156302" y="1211430"/>
                </a:lnTo>
                <a:lnTo>
                  <a:pt x="202806" y="1216787"/>
                </a:lnTo>
                <a:lnTo>
                  <a:pt x="8530907" y="1216787"/>
                </a:lnTo>
                <a:lnTo>
                  <a:pt x="8577365" y="1211430"/>
                </a:lnTo>
                <a:lnTo>
                  <a:pt x="8620021" y="1196172"/>
                </a:lnTo>
                <a:lnTo>
                  <a:pt x="8657657" y="1172229"/>
                </a:lnTo>
                <a:lnTo>
                  <a:pt x="8689052" y="1140821"/>
                </a:lnTo>
                <a:lnTo>
                  <a:pt x="8712987" y="1103162"/>
                </a:lnTo>
                <a:lnTo>
                  <a:pt x="8728243" y="1060472"/>
                </a:lnTo>
                <a:lnTo>
                  <a:pt x="8733599" y="1013968"/>
                </a:lnTo>
                <a:lnTo>
                  <a:pt x="8733599" y="202819"/>
                </a:lnTo>
                <a:lnTo>
                  <a:pt x="8728243" y="156314"/>
                </a:lnTo>
                <a:lnTo>
                  <a:pt x="8712987" y="113624"/>
                </a:lnTo>
                <a:lnTo>
                  <a:pt x="8689052" y="75965"/>
                </a:lnTo>
                <a:lnTo>
                  <a:pt x="8657657" y="44557"/>
                </a:lnTo>
                <a:lnTo>
                  <a:pt x="8620021" y="20614"/>
                </a:lnTo>
                <a:lnTo>
                  <a:pt x="8577365" y="5356"/>
                </a:lnTo>
                <a:lnTo>
                  <a:pt x="85309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514" y="4078985"/>
            <a:ext cx="8733790" cy="1217295"/>
          </a:xfrm>
          <a:custGeom>
            <a:avLst/>
            <a:gdLst/>
            <a:ahLst/>
            <a:cxnLst/>
            <a:rect l="l" t="t" r="r" b="b"/>
            <a:pathLst>
              <a:path w="8733790" h="1217295">
                <a:moveTo>
                  <a:pt x="8530907" y="0"/>
                </a:moveTo>
                <a:lnTo>
                  <a:pt x="202806" y="0"/>
                </a:lnTo>
                <a:lnTo>
                  <a:pt x="156302" y="5356"/>
                </a:lnTo>
                <a:lnTo>
                  <a:pt x="113614" y="20614"/>
                </a:lnTo>
                <a:lnTo>
                  <a:pt x="75958" y="44557"/>
                </a:lnTo>
                <a:lnTo>
                  <a:pt x="44552" y="75965"/>
                </a:lnTo>
                <a:lnTo>
                  <a:pt x="20612" y="113624"/>
                </a:lnTo>
                <a:lnTo>
                  <a:pt x="5355" y="156314"/>
                </a:lnTo>
                <a:lnTo>
                  <a:pt x="0" y="202819"/>
                </a:lnTo>
                <a:lnTo>
                  <a:pt x="0" y="1013968"/>
                </a:lnTo>
                <a:lnTo>
                  <a:pt x="5355" y="1060472"/>
                </a:lnTo>
                <a:lnTo>
                  <a:pt x="20612" y="1103162"/>
                </a:lnTo>
                <a:lnTo>
                  <a:pt x="44552" y="1140821"/>
                </a:lnTo>
                <a:lnTo>
                  <a:pt x="75958" y="1172229"/>
                </a:lnTo>
                <a:lnTo>
                  <a:pt x="113614" y="1196172"/>
                </a:lnTo>
                <a:lnTo>
                  <a:pt x="156302" y="1211430"/>
                </a:lnTo>
                <a:lnTo>
                  <a:pt x="202806" y="1216786"/>
                </a:lnTo>
                <a:lnTo>
                  <a:pt x="8530907" y="1216786"/>
                </a:lnTo>
                <a:lnTo>
                  <a:pt x="8577365" y="1211430"/>
                </a:lnTo>
                <a:lnTo>
                  <a:pt x="8620021" y="1196172"/>
                </a:lnTo>
                <a:lnTo>
                  <a:pt x="8657657" y="1172229"/>
                </a:lnTo>
                <a:lnTo>
                  <a:pt x="8689052" y="1140821"/>
                </a:lnTo>
                <a:lnTo>
                  <a:pt x="8712987" y="1103162"/>
                </a:lnTo>
                <a:lnTo>
                  <a:pt x="8728243" y="1060472"/>
                </a:lnTo>
                <a:lnTo>
                  <a:pt x="8733599" y="1013968"/>
                </a:lnTo>
                <a:lnTo>
                  <a:pt x="8733599" y="202819"/>
                </a:lnTo>
                <a:lnTo>
                  <a:pt x="8728243" y="156314"/>
                </a:lnTo>
                <a:lnTo>
                  <a:pt x="8712987" y="113624"/>
                </a:lnTo>
                <a:lnTo>
                  <a:pt x="8689052" y="75965"/>
                </a:lnTo>
                <a:lnTo>
                  <a:pt x="8657657" y="44557"/>
                </a:lnTo>
                <a:lnTo>
                  <a:pt x="8620021" y="20614"/>
                </a:lnTo>
                <a:lnTo>
                  <a:pt x="8577365" y="5356"/>
                </a:lnTo>
                <a:lnTo>
                  <a:pt x="85309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7703" y="1781047"/>
            <a:ext cx="7962265" cy="433895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47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+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рекомендации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ПМПК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(психолого-медико- </a:t>
            </a:r>
            <a:r>
              <a:rPr sz="2400" b="1" i="1" spc="-509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педагогическая</a:t>
            </a:r>
            <a:r>
              <a:rPr sz="24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комиссия)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>
              <a:latin typeface="Cambria"/>
              <a:cs typeface="Cambria"/>
            </a:endParaRPr>
          </a:p>
          <a:p>
            <a:pPr marL="367665" indent="-229235">
              <a:lnSpc>
                <a:spcPts val="2705"/>
              </a:lnSpc>
              <a:buFont typeface="Cambria"/>
              <a:buChar char="•"/>
              <a:tabLst>
                <a:tab pos="368300" algn="l"/>
              </a:tabLst>
            </a:pPr>
            <a:r>
              <a:rPr sz="2400" b="1" spc="-5" dirty="0">
                <a:latin typeface="Cambria"/>
                <a:cs typeface="Cambria"/>
              </a:rPr>
              <a:t>Участник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с</a:t>
            </a:r>
            <a:r>
              <a:rPr sz="2400" b="1" spc="-5" dirty="0">
                <a:latin typeface="Cambria"/>
                <a:cs typeface="Cambria"/>
              </a:rPr>
              <a:t> ОВЗ (ограниченные возможности</a:t>
            </a:r>
            <a:endParaRPr sz="2400">
              <a:latin typeface="Cambria"/>
              <a:cs typeface="Cambria"/>
            </a:endParaRPr>
          </a:p>
          <a:p>
            <a:pPr marL="367665">
              <a:lnSpc>
                <a:spcPts val="2705"/>
              </a:lnSpc>
            </a:pPr>
            <a:r>
              <a:rPr sz="2400" b="1" spc="-5" dirty="0">
                <a:latin typeface="Cambria"/>
                <a:cs typeface="Cambria"/>
              </a:rPr>
              <a:t>здоровья)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  <a:spcBef>
                <a:spcPts val="1800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+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справка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об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инвалидности </a:t>
            </a:r>
            <a:r>
              <a:rPr sz="2400" b="1" i="1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действительной</a:t>
            </a:r>
            <a:r>
              <a:rPr sz="24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mbria"/>
                <a:cs typeface="Cambria"/>
              </a:rPr>
              <a:t>датой </a:t>
            </a: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на момент</a:t>
            </a:r>
            <a:r>
              <a:rPr sz="24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сдачи экзаменов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Cambria"/>
              <a:cs typeface="Cambria"/>
            </a:endParaRPr>
          </a:p>
          <a:p>
            <a:pPr marL="367665" indent="-229235">
              <a:lnSpc>
                <a:spcPct val="100000"/>
              </a:lnSpc>
              <a:buFont typeface="Cambria"/>
              <a:buChar char="•"/>
              <a:tabLst>
                <a:tab pos="368300" algn="l"/>
              </a:tabLst>
            </a:pPr>
            <a:r>
              <a:rPr sz="2400" b="1" spc="-5" dirty="0">
                <a:latin typeface="Cambria"/>
                <a:cs typeface="Cambria"/>
              </a:rPr>
              <a:t>Участник</a:t>
            </a:r>
            <a:r>
              <a:rPr sz="2400" b="1" spc="-25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с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инвалидностью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5366" y="363727"/>
            <a:ext cx="56654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Правила</a:t>
            </a:r>
            <a:r>
              <a:rPr spc="-30" dirty="0"/>
              <a:t> </a:t>
            </a:r>
            <a:r>
              <a:rPr spc="-5" dirty="0"/>
              <a:t>проведения</a:t>
            </a:r>
            <a:r>
              <a:rPr spc="-25" dirty="0"/>
              <a:t> </a:t>
            </a:r>
            <a:r>
              <a:rPr dirty="0"/>
              <a:t>ГИА-11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948" y="322529"/>
            <a:ext cx="746633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Особенности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по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4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-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выбор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базы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400">
              <a:latin typeface="Cambria"/>
              <a:cs typeface="Cambria"/>
            </a:endParaRPr>
          </a:p>
          <a:p>
            <a:pPr algn="ctr">
              <a:lnSpc>
                <a:spcPts val="2735"/>
              </a:lnSpc>
            </a:pP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профиля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015" y="1629536"/>
            <a:ext cx="8851900" cy="1757045"/>
          </a:xfrm>
          <a:custGeom>
            <a:avLst/>
            <a:gdLst/>
            <a:ahLst/>
            <a:cxnLst/>
            <a:rect l="l" t="t" r="r" b="b"/>
            <a:pathLst>
              <a:path w="8851900" h="1757045">
                <a:moveTo>
                  <a:pt x="8558657" y="0"/>
                </a:moveTo>
                <a:lnTo>
                  <a:pt x="292773" y="0"/>
                </a:lnTo>
                <a:lnTo>
                  <a:pt x="245283" y="3831"/>
                </a:lnTo>
                <a:lnTo>
                  <a:pt x="200233" y="14924"/>
                </a:lnTo>
                <a:lnTo>
                  <a:pt x="158225" y="32674"/>
                </a:lnTo>
                <a:lnTo>
                  <a:pt x="119864" y="56481"/>
                </a:lnTo>
                <a:lnTo>
                  <a:pt x="85750" y="85740"/>
                </a:lnTo>
                <a:lnTo>
                  <a:pt x="56487" y="119850"/>
                </a:lnTo>
                <a:lnTo>
                  <a:pt x="32678" y="158207"/>
                </a:lnTo>
                <a:lnTo>
                  <a:pt x="14925" y="200208"/>
                </a:lnTo>
                <a:lnTo>
                  <a:pt x="3831" y="245252"/>
                </a:lnTo>
                <a:lnTo>
                  <a:pt x="0" y="292735"/>
                </a:lnTo>
                <a:lnTo>
                  <a:pt x="0" y="1463802"/>
                </a:lnTo>
                <a:lnTo>
                  <a:pt x="3831" y="1511284"/>
                </a:lnTo>
                <a:lnTo>
                  <a:pt x="14925" y="1556328"/>
                </a:lnTo>
                <a:lnTo>
                  <a:pt x="32678" y="1598329"/>
                </a:lnTo>
                <a:lnTo>
                  <a:pt x="56487" y="1636686"/>
                </a:lnTo>
                <a:lnTo>
                  <a:pt x="85750" y="1670796"/>
                </a:lnTo>
                <a:lnTo>
                  <a:pt x="119864" y="1700055"/>
                </a:lnTo>
                <a:lnTo>
                  <a:pt x="158225" y="1723862"/>
                </a:lnTo>
                <a:lnTo>
                  <a:pt x="200233" y="1741612"/>
                </a:lnTo>
                <a:lnTo>
                  <a:pt x="245283" y="1752705"/>
                </a:lnTo>
                <a:lnTo>
                  <a:pt x="292773" y="1756537"/>
                </a:lnTo>
                <a:lnTo>
                  <a:pt x="8558657" y="1756537"/>
                </a:lnTo>
                <a:lnTo>
                  <a:pt x="8606139" y="1752705"/>
                </a:lnTo>
                <a:lnTo>
                  <a:pt x="8651183" y="1741612"/>
                </a:lnTo>
                <a:lnTo>
                  <a:pt x="8693184" y="1723862"/>
                </a:lnTo>
                <a:lnTo>
                  <a:pt x="8731541" y="1700055"/>
                </a:lnTo>
                <a:lnTo>
                  <a:pt x="8765651" y="1670796"/>
                </a:lnTo>
                <a:lnTo>
                  <a:pt x="8794910" y="1636686"/>
                </a:lnTo>
                <a:lnTo>
                  <a:pt x="8818717" y="1598329"/>
                </a:lnTo>
                <a:lnTo>
                  <a:pt x="8836467" y="1556328"/>
                </a:lnTo>
                <a:lnTo>
                  <a:pt x="8847560" y="1511284"/>
                </a:lnTo>
                <a:lnTo>
                  <a:pt x="8851391" y="1463802"/>
                </a:lnTo>
                <a:lnTo>
                  <a:pt x="8851391" y="292735"/>
                </a:lnTo>
                <a:lnTo>
                  <a:pt x="8847560" y="245252"/>
                </a:lnTo>
                <a:lnTo>
                  <a:pt x="8836467" y="200208"/>
                </a:lnTo>
                <a:lnTo>
                  <a:pt x="8818717" y="158207"/>
                </a:lnTo>
                <a:lnTo>
                  <a:pt x="8794910" y="119850"/>
                </a:lnTo>
                <a:lnTo>
                  <a:pt x="8765651" y="85740"/>
                </a:lnTo>
                <a:lnTo>
                  <a:pt x="8731541" y="56481"/>
                </a:lnTo>
                <a:lnTo>
                  <a:pt x="8693184" y="32674"/>
                </a:lnTo>
                <a:lnTo>
                  <a:pt x="8651183" y="14924"/>
                </a:lnTo>
                <a:lnTo>
                  <a:pt x="8606139" y="3831"/>
                </a:lnTo>
                <a:lnTo>
                  <a:pt x="855865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2709" y="2123643"/>
            <a:ext cx="8239759" cy="159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05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Оценивается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 5-ти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балльной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шкале,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учитывается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среднем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общем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образовании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450">
              <a:latin typeface="Cambria"/>
              <a:cs typeface="Cambria"/>
            </a:endParaRPr>
          </a:p>
          <a:p>
            <a:pPr marL="344805" indent="-229235">
              <a:lnSpc>
                <a:spcPct val="100000"/>
              </a:lnSpc>
              <a:buFont typeface="Cambria"/>
              <a:buChar char="•"/>
              <a:tabLst>
                <a:tab pos="345440" algn="l"/>
              </a:tabLst>
            </a:pPr>
            <a:r>
              <a:rPr sz="2400" b="1" spc="-5" dirty="0">
                <a:latin typeface="Cambria"/>
                <a:cs typeface="Cambria"/>
              </a:rPr>
              <a:t>База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015" y="4091559"/>
            <a:ext cx="8851900" cy="1651000"/>
          </a:xfrm>
          <a:custGeom>
            <a:avLst/>
            <a:gdLst/>
            <a:ahLst/>
            <a:cxnLst/>
            <a:rect l="l" t="t" r="r" b="b"/>
            <a:pathLst>
              <a:path w="8851900" h="1651000">
                <a:moveTo>
                  <a:pt x="8576310" y="0"/>
                </a:moveTo>
                <a:lnTo>
                  <a:pt x="275107" y="0"/>
                </a:lnTo>
                <a:lnTo>
                  <a:pt x="225655" y="4432"/>
                </a:lnTo>
                <a:lnTo>
                  <a:pt x="179111" y="17213"/>
                </a:lnTo>
                <a:lnTo>
                  <a:pt x="136253" y="37563"/>
                </a:lnTo>
                <a:lnTo>
                  <a:pt x="97857" y="64706"/>
                </a:lnTo>
                <a:lnTo>
                  <a:pt x="64700" y="97863"/>
                </a:lnTo>
                <a:lnTo>
                  <a:pt x="37559" y="136256"/>
                </a:lnTo>
                <a:lnTo>
                  <a:pt x="17210" y="179109"/>
                </a:lnTo>
                <a:lnTo>
                  <a:pt x="4432" y="225643"/>
                </a:lnTo>
                <a:lnTo>
                  <a:pt x="0" y="275082"/>
                </a:lnTo>
                <a:lnTo>
                  <a:pt x="0" y="1375537"/>
                </a:lnTo>
                <a:lnTo>
                  <a:pt x="4432" y="1424981"/>
                </a:lnTo>
                <a:lnTo>
                  <a:pt x="17210" y="1471519"/>
                </a:lnTo>
                <a:lnTo>
                  <a:pt x="37559" y="1514373"/>
                </a:lnTo>
                <a:lnTo>
                  <a:pt x="64700" y="1552766"/>
                </a:lnTo>
                <a:lnTo>
                  <a:pt x="97857" y="1585921"/>
                </a:lnTo>
                <a:lnTo>
                  <a:pt x="136253" y="1613060"/>
                </a:lnTo>
                <a:lnTo>
                  <a:pt x="179111" y="1633408"/>
                </a:lnTo>
                <a:lnTo>
                  <a:pt x="225655" y="1646186"/>
                </a:lnTo>
                <a:lnTo>
                  <a:pt x="275107" y="1650619"/>
                </a:lnTo>
                <a:lnTo>
                  <a:pt x="8576310" y="1650619"/>
                </a:lnTo>
                <a:lnTo>
                  <a:pt x="8625748" y="1646186"/>
                </a:lnTo>
                <a:lnTo>
                  <a:pt x="8672282" y="1633408"/>
                </a:lnTo>
                <a:lnTo>
                  <a:pt x="8715135" y="1613060"/>
                </a:lnTo>
                <a:lnTo>
                  <a:pt x="8753528" y="1585921"/>
                </a:lnTo>
                <a:lnTo>
                  <a:pt x="8786685" y="1552766"/>
                </a:lnTo>
                <a:lnTo>
                  <a:pt x="8813828" y="1514373"/>
                </a:lnTo>
                <a:lnTo>
                  <a:pt x="8834178" y="1471519"/>
                </a:lnTo>
                <a:lnTo>
                  <a:pt x="8846959" y="1424981"/>
                </a:lnTo>
                <a:lnTo>
                  <a:pt x="8851391" y="1375537"/>
                </a:lnTo>
                <a:lnTo>
                  <a:pt x="8851391" y="275082"/>
                </a:lnTo>
                <a:lnTo>
                  <a:pt x="8846959" y="225643"/>
                </a:lnTo>
                <a:lnTo>
                  <a:pt x="8834178" y="179109"/>
                </a:lnTo>
                <a:lnTo>
                  <a:pt x="8813828" y="136256"/>
                </a:lnTo>
                <a:lnTo>
                  <a:pt x="8786685" y="97863"/>
                </a:lnTo>
                <a:lnTo>
                  <a:pt x="8753528" y="64706"/>
                </a:lnTo>
                <a:lnTo>
                  <a:pt x="8715135" y="37563"/>
                </a:lnTo>
                <a:lnTo>
                  <a:pt x="8672282" y="17213"/>
                </a:lnTo>
                <a:lnTo>
                  <a:pt x="8625748" y="4432"/>
                </a:lnTo>
                <a:lnTo>
                  <a:pt x="857631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7527" y="4211828"/>
            <a:ext cx="8257540" cy="189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475"/>
              </a:spcBef>
            </a:pP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Оценивается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100-балльной</a:t>
            </a:r>
            <a:r>
              <a:rPr sz="2400" b="1" spc="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шкале,</a:t>
            </a:r>
            <a:r>
              <a:rPr sz="24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учитываются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при </a:t>
            </a:r>
            <a:r>
              <a:rPr sz="2400" b="1" spc="-509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получении</a:t>
            </a:r>
            <a:r>
              <a:rPr sz="24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аттестата,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могут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быть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использованы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335"/>
              </a:lnSpc>
            </a:pP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качестве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вступительных испытаний</a:t>
            </a: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при поступлении</a:t>
            </a:r>
            <a:r>
              <a:rPr sz="2400" b="1" spc="-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ВУЗ</a:t>
            </a:r>
            <a:endParaRPr sz="2400">
              <a:latin typeface="Cambria"/>
              <a:cs typeface="Cambria"/>
            </a:endParaRPr>
          </a:p>
          <a:p>
            <a:pPr marL="349885" indent="-229235">
              <a:lnSpc>
                <a:spcPct val="100000"/>
              </a:lnSpc>
              <a:spcBef>
                <a:spcPts val="1325"/>
              </a:spcBef>
              <a:buFont typeface="Cambria"/>
              <a:buChar char="•"/>
              <a:tabLst>
                <a:tab pos="350520" algn="l"/>
              </a:tabLst>
            </a:pPr>
            <a:r>
              <a:rPr sz="2400" b="1" spc="-10" dirty="0">
                <a:latin typeface="Cambria"/>
                <a:cs typeface="Cambria"/>
              </a:rPr>
              <a:t>Профиль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317928"/>
            <a:ext cx="8461375" cy="494030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В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день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проведения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экзамена</a:t>
            </a:r>
            <a:r>
              <a:rPr sz="2400" b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запрещается:</a:t>
            </a:r>
            <a:endParaRPr sz="2400">
              <a:latin typeface="Cambria"/>
              <a:cs typeface="Cambria"/>
            </a:endParaRPr>
          </a:p>
          <a:p>
            <a:pPr marL="241300" marR="319405" indent="-228600">
              <a:lnSpc>
                <a:spcPts val="2590"/>
              </a:lnSpc>
              <a:spcBef>
                <a:spcPts val="103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участникам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экзаменов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иметь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 себе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уведомление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регистрации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экзамены,</a:t>
            </a:r>
            <a:endParaRPr sz="2400">
              <a:latin typeface="Cambria"/>
              <a:cs typeface="Cambria"/>
            </a:endParaRPr>
          </a:p>
          <a:p>
            <a:pPr marL="241300" marR="95885" indent="-228600">
              <a:lnSpc>
                <a:spcPts val="2590"/>
              </a:lnSpc>
              <a:spcBef>
                <a:spcPts val="100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средства связи,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электронно-вычислительную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технику,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фото-,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5" dirty="0">
                <a:solidFill>
                  <a:srgbClr val="001F5F"/>
                </a:solidFill>
                <a:latin typeface="Cambria"/>
                <a:cs typeface="Cambria"/>
              </a:rPr>
              <a:t>аудио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видеоаппаратуру,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справочные</a:t>
            </a:r>
            <a:endParaRPr sz="2400">
              <a:latin typeface="Cambria"/>
              <a:cs typeface="Cambria"/>
            </a:endParaRPr>
          </a:p>
          <a:p>
            <a:pPr marL="241300" marR="808355">
              <a:lnSpc>
                <a:spcPts val="259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материалы,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письменные заметки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иные средства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хранения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передачи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информации;</a:t>
            </a:r>
            <a:endParaRPr sz="2400">
              <a:latin typeface="Cambria"/>
              <a:cs typeface="Cambria"/>
            </a:endParaRPr>
          </a:p>
          <a:p>
            <a:pPr marL="241300" marR="673735" indent="-228600">
              <a:lnSpc>
                <a:spcPts val="2590"/>
              </a:lnSpc>
              <a:spcBef>
                <a:spcPts val="101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выносить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spc="-3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аудиторий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ППЭ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ЭМ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бумажном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электронном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носителях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случая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перехода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подготовки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аудиторию</a:t>
            </a:r>
            <a:endParaRPr sz="2400">
              <a:latin typeface="Cambria"/>
              <a:cs typeface="Cambria"/>
            </a:endParaRPr>
          </a:p>
          <a:p>
            <a:pPr marL="241300" marR="5080">
              <a:lnSpc>
                <a:spcPts val="2590"/>
              </a:lnSpc>
              <a:spcBef>
                <a:spcPts val="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 при проведении экзамена по иностранным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языкам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раздел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«Говорение»),</a:t>
            </a:r>
            <a:endParaRPr sz="240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фотографировать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или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переписывать задания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ЭМ;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4240" y="609980"/>
            <a:ext cx="7723505" cy="2369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ts val="3195"/>
              </a:lnSpc>
              <a:spcBef>
                <a:spcPts val="95"/>
              </a:spcBef>
            </a:pP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Лица, допустившие</a:t>
            </a:r>
            <a:r>
              <a:rPr sz="28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212168"/>
                </a:solidFill>
                <a:latin typeface="Cambria"/>
                <a:cs typeface="Cambria"/>
              </a:rPr>
              <a:t>нарушение</a:t>
            </a:r>
            <a:endParaRPr sz="2800">
              <a:latin typeface="Cambria"/>
              <a:cs typeface="Cambria"/>
            </a:endParaRPr>
          </a:p>
          <a:p>
            <a:pPr algn="ctr">
              <a:lnSpc>
                <a:spcPts val="3195"/>
              </a:lnSpc>
            </a:pPr>
            <a:r>
              <a:rPr sz="2800" b="1" spc="-15" dirty="0">
                <a:solidFill>
                  <a:srgbClr val="212168"/>
                </a:solidFill>
                <a:latin typeface="Cambria"/>
                <a:cs typeface="Cambria"/>
              </a:rPr>
              <a:t>устанавливаемого</a:t>
            </a:r>
            <a:r>
              <a:rPr sz="2800" b="1" spc="4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порядка</a:t>
            </a:r>
            <a:r>
              <a:rPr sz="28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проведения</a:t>
            </a:r>
            <a:r>
              <a:rPr sz="2800" b="1" spc="4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20" dirty="0">
                <a:solidFill>
                  <a:srgbClr val="212168"/>
                </a:solidFill>
                <a:latin typeface="Cambria"/>
                <a:cs typeface="Cambria"/>
              </a:rPr>
              <a:t>ГИА,</a:t>
            </a:r>
            <a:endParaRPr sz="2800">
              <a:latin typeface="Cambria"/>
              <a:cs typeface="Cambria"/>
            </a:endParaRPr>
          </a:p>
          <a:p>
            <a:pPr marL="3175" algn="ctr">
              <a:lnSpc>
                <a:spcPct val="100000"/>
              </a:lnSpc>
              <a:spcBef>
                <a:spcPts val="660"/>
              </a:spcBef>
            </a:pPr>
            <a:r>
              <a:rPr sz="2800" b="1" spc="-40" dirty="0">
                <a:solidFill>
                  <a:srgbClr val="C00000"/>
                </a:solidFill>
                <a:latin typeface="Cambria"/>
                <a:cs typeface="Cambria"/>
              </a:rPr>
              <a:t>удаляются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экзамена!</a:t>
            </a:r>
            <a:endParaRPr sz="2800">
              <a:latin typeface="Cambria"/>
              <a:cs typeface="Cambria"/>
            </a:endParaRPr>
          </a:p>
          <a:p>
            <a:pPr marL="2068830" marR="2058035" algn="ctr">
              <a:lnSpc>
                <a:spcPct val="119700"/>
              </a:lnSpc>
              <a:spcBef>
                <a:spcPts val="10"/>
              </a:spcBef>
            </a:pP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Пересдача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возможна </a:t>
            </a:r>
            <a:r>
              <a:rPr sz="2800" b="1" spc="-60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5" dirty="0">
                <a:solidFill>
                  <a:srgbClr val="C00000"/>
                </a:solidFill>
                <a:latin typeface="Cambria"/>
                <a:cs typeface="Cambria"/>
              </a:rPr>
              <a:t>ТОЛЬКО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через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45" dirty="0">
                <a:solidFill>
                  <a:srgbClr val="C00000"/>
                </a:solidFill>
                <a:latin typeface="Cambria"/>
                <a:cs typeface="Cambria"/>
              </a:rPr>
              <a:t>год!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63"/>
            <a:ext cx="2260600" cy="107156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986133" y="3033087"/>
            <a:ext cx="6541134" cy="3825240"/>
            <a:chOff x="1986133" y="3033087"/>
            <a:chExt cx="6541134" cy="38252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6133" y="3033087"/>
              <a:ext cx="6541038" cy="38249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3180714"/>
              <a:ext cx="6029325" cy="339153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236979"/>
            <a:ext cx="7904480" cy="16490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212168"/>
                </a:solidFill>
              </a:rPr>
              <a:t>Если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обучающийся</a:t>
            </a:r>
            <a:r>
              <a:rPr sz="2400" spc="25" dirty="0">
                <a:solidFill>
                  <a:srgbClr val="212168"/>
                </a:solidFill>
              </a:rPr>
              <a:t> </a:t>
            </a:r>
            <a:r>
              <a:rPr sz="2400" spc="-5" dirty="0"/>
              <a:t>по</a:t>
            </a:r>
            <a:r>
              <a:rPr sz="2400" spc="-20" dirty="0"/>
              <a:t> </a:t>
            </a:r>
            <a:r>
              <a:rPr sz="2400" spc="-10" dirty="0"/>
              <a:t>состоянию</a:t>
            </a:r>
            <a:r>
              <a:rPr sz="2400" spc="-15" dirty="0"/>
              <a:t> </a:t>
            </a:r>
            <a:r>
              <a:rPr sz="2400" spc="-5" dirty="0"/>
              <a:t>здоровья</a:t>
            </a:r>
            <a:r>
              <a:rPr sz="2400" spc="5" dirty="0"/>
              <a:t> </a:t>
            </a:r>
            <a:r>
              <a:rPr sz="2400" spc="-5" dirty="0">
                <a:solidFill>
                  <a:srgbClr val="212168"/>
                </a:solidFill>
              </a:rPr>
              <a:t>не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может 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завершить</a:t>
            </a:r>
            <a:r>
              <a:rPr sz="2400" spc="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выполнение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экзаменационной работы, </a:t>
            </a:r>
            <a:r>
              <a:rPr sz="2400" spc="-25" dirty="0">
                <a:solidFill>
                  <a:srgbClr val="212168"/>
                </a:solidFill>
              </a:rPr>
              <a:t>то </a:t>
            </a:r>
            <a:r>
              <a:rPr sz="2400" spc="-509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он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досрочно </a:t>
            </a:r>
            <a:r>
              <a:rPr sz="2400" spc="-5" dirty="0">
                <a:solidFill>
                  <a:srgbClr val="212168"/>
                </a:solidFill>
              </a:rPr>
              <a:t>покидает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35" dirty="0">
                <a:solidFill>
                  <a:srgbClr val="212168"/>
                </a:solidFill>
              </a:rPr>
              <a:t>аудиторию.</a:t>
            </a:r>
            <a:endParaRPr sz="2400"/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400" dirty="0">
                <a:solidFill>
                  <a:srgbClr val="212168"/>
                </a:solidFill>
              </a:rPr>
              <a:t>Экзамен </a:t>
            </a:r>
            <a:r>
              <a:rPr sz="2400" spc="-20" dirty="0">
                <a:solidFill>
                  <a:srgbClr val="212168"/>
                </a:solidFill>
              </a:rPr>
              <a:t>может</a:t>
            </a:r>
            <a:r>
              <a:rPr sz="2400" spc="-5" dirty="0">
                <a:solidFill>
                  <a:srgbClr val="212168"/>
                </a:solidFill>
              </a:rPr>
              <a:t> быть пересдан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/>
              <a:t>в</a:t>
            </a:r>
            <a:r>
              <a:rPr sz="2400" spc="-5" dirty="0"/>
              <a:t> резервные</a:t>
            </a:r>
            <a:r>
              <a:rPr sz="2400" spc="10" dirty="0"/>
              <a:t> </a:t>
            </a:r>
            <a:r>
              <a:rPr sz="2400" dirty="0"/>
              <a:t>дни</a:t>
            </a:r>
            <a:r>
              <a:rPr sz="3600" dirty="0">
                <a:solidFill>
                  <a:srgbClr val="212168"/>
                </a:solidFill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215745" y="3005679"/>
            <a:ext cx="4465955" cy="3674745"/>
            <a:chOff x="4215745" y="3005679"/>
            <a:chExt cx="4465955" cy="36747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5745" y="3005679"/>
              <a:ext cx="4465351" cy="36744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4100" y="3152774"/>
              <a:ext cx="3952875" cy="31623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855675"/>
            <a:ext cx="8777605" cy="571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Во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время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имеют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право</a:t>
            </a:r>
            <a:endParaRPr sz="2400">
              <a:latin typeface="Cambria"/>
              <a:cs typeface="Cambria"/>
            </a:endParaRPr>
          </a:p>
          <a:p>
            <a:pPr marL="241300" marR="143510">
              <a:lnSpc>
                <a:spcPts val="2590"/>
              </a:lnSpc>
              <a:spcBef>
                <a:spcPts val="185"/>
              </a:spcBef>
            </a:pP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выходить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перемещаться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ППЭ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только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сопровождении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одного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организаторов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вне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аудитории.</a:t>
            </a:r>
            <a:endParaRPr sz="2400">
              <a:latin typeface="Cambria"/>
              <a:cs typeface="Cambria"/>
            </a:endParaRPr>
          </a:p>
          <a:p>
            <a:pPr marL="241300" marR="5080" indent="-228600">
              <a:lnSpc>
                <a:spcPct val="90000"/>
              </a:lnSpc>
              <a:spcBef>
                <a:spcPts val="96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выходе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участники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оставляют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документ,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удостоверяющий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личность, ЭМ,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письменные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принадлежности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и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листы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бумаги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черновиков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штампом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образовательной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организации,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базе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которой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организован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ППЭ,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рабочем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столе,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а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проверяет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комплектность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оставленных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листов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бумаги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черновиков.</a:t>
            </a:r>
            <a:endParaRPr sz="2400">
              <a:latin typeface="Cambria"/>
              <a:cs typeface="Cambria"/>
            </a:endParaRPr>
          </a:p>
          <a:p>
            <a:pPr marL="241300" indent="-228600">
              <a:lnSpc>
                <a:spcPts val="2735"/>
              </a:lnSpc>
              <a:spcBef>
                <a:spcPts val="71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Каждый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выход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595"/>
              </a:lnSpc>
            </a:pP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фиксируется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организаторами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ведомости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учёта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времени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735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отсутствия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участников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endParaRPr sz="2400">
              <a:latin typeface="Cambria"/>
              <a:cs typeface="Cambria"/>
            </a:endParaRPr>
          </a:p>
          <a:p>
            <a:pPr marL="241300" marR="987425" indent="-228600">
              <a:lnSpc>
                <a:spcPct val="9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Если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один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тот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же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выходит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несколько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раз,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каждый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его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выход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фиксируется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ведомости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новой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строке.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5652" y="142875"/>
            <a:ext cx="1691878" cy="628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212168"/>
                </a:solidFill>
              </a:rPr>
              <a:t>В </a:t>
            </a:r>
            <a:r>
              <a:rPr sz="2400" spc="-15" dirty="0">
                <a:solidFill>
                  <a:srgbClr val="212168"/>
                </a:solidFill>
              </a:rPr>
              <a:t>продолжительность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экзаменов</a:t>
            </a:r>
            <a:r>
              <a:rPr sz="2400" spc="20" dirty="0">
                <a:solidFill>
                  <a:srgbClr val="212168"/>
                </a:solidFill>
              </a:rPr>
              <a:t> </a:t>
            </a:r>
            <a:r>
              <a:rPr sz="2400" spc="-5" dirty="0"/>
              <a:t>не</a:t>
            </a:r>
            <a:r>
              <a:rPr sz="2400" spc="5" dirty="0"/>
              <a:t> </a:t>
            </a:r>
            <a:r>
              <a:rPr sz="2400" spc="-10" dirty="0"/>
              <a:t>включается</a:t>
            </a:r>
            <a:r>
              <a:rPr sz="2400" spc="40" dirty="0"/>
              <a:t> </a:t>
            </a:r>
            <a:r>
              <a:rPr sz="2400" spc="-5" dirty="0">
                <a:solidFill>
                  <a:srgbClr val="212168"/>
                </a:solidFill>
              </a:rPr>
              <a:t>время, </a:t>
            </a:r>
            <a:r>
              <a:rPr sz="2400" spc="-5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выделенное</a:t>
            </a:r>
            <a:r>
              <a:rPr sz="2400" spc="-5" dirty="0">
                <a:solidFill>
                  <a:srgbClr val="212168"/>
                </a:solidFill>
              </a:rPr>
              <a:t> на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подготовительные</a:t>
            </a:r>
            <a:r>
              <a:rPr sz="2400" spc="-5" dirty="0">
                <a:solidFill>
                  <a:srgbClr val="212168"/>
                </a:solidFill>
              </a:rPr>
              <a:t> мероприятия</a:t>
            </a:r>
            <a:endParaRPr sz="2400"/>
          </a:p>
          <a:p>
            <a:pPr marL="12700" marR="107314">
              <a:lnSpc>
                <a:spcPts val="2590"/>
              </a:lnSpc>
              <a:spcBef>
                <a:spcPts val="5"/>
              </a:spcBef>
            </a:pPr>
            <a:r>
              <a:rPr sz="2400" spc="-10" dirty="0">
                <a:solidFill>
                  <a:srgbClr val="212168"/>
                </a:solidFill>
              </a:rPr>
              <a:t>(инструктаж,</a:t>
            </a:r>
            <a:r>
              <a:rPr sz="2400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заполнение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регистрационных</a:t>
            </a:r>
            <a:r>
              <a:rPr sz="2400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бланков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и </a:t>
            </a:r>
            <a:r>
              <a:rPr sz="2400" spc="-515" dirty="0">
                <a:solidFill>
                  <a:srgbClr val="212168"/>
                </a:solidFill>
              </a:rPr>
              <a:t> </a:t>
            </a:r>
            <a:r>
              <a:rPr sz="2400" spc="-45" dirty="0">
                <a:solidFill>
                  <a:srgbClr val="212168"/>
                </a:solidFill>
              </a:rPr>
              <a:t>т.д.)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873111" y="2499727"/>
            <a:ext cx="5666740" cy="3933190"/>
            <a:chOff x="2873111" y="2499727"/>
            <a:chExt cx="5666740" cy="39331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73111" y="2499727"/>
              <a:ext cx="5666247" cy="39327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40" y="2647949"/>
              <a:ext cx="5155183" cy="34385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0332" rIns="0" bIns="0" rtlCol="0">
            <a:spAutoFit/>
          </a:bodyPr>
          <a:lstStyle/>
          <a:p>
            <a:pPr marL="3212465" marR="5080" indent="-2362835">
              <a:lnSpc>
                <a:spcPts val="3460"/>
              </a:lnSpc>
              <a:spcBef>
                <a:spcPts val="535"/>
              </a:spcBef>
            </a:pPr>
            <a:r>
              <a:rPr spc="-5" dirty="0"/>
              <a:t>Печать </a:t>
            </a:r>
            <a:r>
              <a:rPr dirty="0"/>
              <a:t>КИМ </a:t>
            </a:r>
            <a:r>
              <a:rPr spc="-50" dirty="0"/>
              <a:t>будет </a:t>
            </a:r>
            <a:r>
              <a:rPr spc="-15" dirty="0"/>
              <a:t>производиться </a:t>
            </a:r>
            <a:r>
              <a:rPr dirty="0"/>
              <a:t>в </a:t>
            </a:r>
            <a:r>
              <a:rPr spc="-690" dirty="0"/>
              <a:t> </a:t>
            </a:r>
            <a:r>
              <a:rPr spc="-45" dirty="0"/>
              <a:t>аудитории!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12809" y="2252472"/>
            <a:ext cx="8831580" cy="4264660"/>
            <a:chOff x="312809" y="2252472"/>
            <a:chExt cx="8831580" cy="42646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2355" y="2252472"/>
              <a:ext cx="4771644" cy="31318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8062" y="2447925"/>
              <a:ext cx="4299077" cy="2543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809" y="2748115"/>
              <a:ext cx="4020297" cy="37689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375" y="2895600"/>
              <a:ext cx="3507994" cy="32575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8113" y="212852"/>
            <a:ext cx="5071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Прием</a:t>
            </a:r>
            <a:r>
              <a:rPr sz="2400" spc="-10" dirty="0"/>
              <a:t> </a:t>
            </a:r>
            <a:r>
              <a:rPr sz="2400" dirty="0"/>
              <a:t>и</a:t>
            </a:r>
            <a:r>
              <a:rPr sz="2400" spc="-20" dirty="0"/>
              <a:t> </a:t>
            </a:r>
            <a:r>
              <a:rPr sz="2400" spc="-5" dirty="0"/>
              <a:t>рассмотрение</a:t>
            </a:r>
            <a:r>
              <a:rPr sz="2400" spc="-15" dirty="0"/>
              <a:t> </a:t>
            </a:r>
            <a:r>
              <a:rPr sz="2400" spc="-5" dirty="0"/>
              <a:t>апелляций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3525" y="1260475"/>
          <a:ext cx="8665210" cy="4514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82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66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81127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2400" b="1" spc="-3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нарушении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 marR="29273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установленного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Порядка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проведения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экзамена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0040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 день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проведения экзамена по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соответствующему </a:t>
                      </a:r>
                      <a:r>
                        <a:rPr sz="2400" b="1" spc="-3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предмету,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не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покидая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ППЭ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207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2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(руководителю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ППЭ)!!!!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035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2400" b="1" spc="-3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несогласии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выставленными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баллами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28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течение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двух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рабочих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дней </a:t>
                      </a:r>
                      <a:r>
                        <a:rPr sz="2400" b="1" spc="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после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официального объявления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4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результатов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ГИА</a:t>
                      </a:r>
                      <a:r>
                        <a:rPr sz="2400" b="1" spc="-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2075" marR="78041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соответствующему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предмету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(директору</a:t>
                      </a:r>
                      <a:r>
                        <a:rPr sz="2400" b="1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школы)!!!!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2963" y="3058413"/>
            <a:ext cx="7815580" cy="16046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122045" marR="5080" indent="-1109980">
              <a:lnSpc>
                <a:spcPts val="3030"/>
              </a:lnSpc>
              <a:spcBef>
                <a:spcPts val="470"/>
              </a:spcBef>
            </a:pP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Единый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государственный</a:t>
            </a:r>
            <a:r>
              <a:rPr sz="2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 (ЕГЭ)</a:t>
            </a:r>
            <a:r>
              <a:rPr sz="28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r>
              <a:rPr sz="2800" b="1" spc="-30" dirty="0">
                <a:solidFill>
                  <a:srgbClr val="001F5F"/>
                </a:solidFill>
                <a:latin typeface="Cambria"/>
                <a:cs typeface="Cambria"/>
              </a:rPr>
              <a:t>это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основная</a:t>
            </a:r>
            <a:r>
              <a:rPr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форма</a:t>
            </a:r>
            <a:r>
              <a:rPr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5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endParaRPr sz="2800">
              <a:latin typeface="Cambria"/>
              <a:cs typeface="Cambria"/>
            </a:endParaRPr>
          </a:p>
          <a:p>
            <a:pPr marL="224790" algn="ctr">
              <a:lnSpc>
                <a:spcPts val="2805"/>
              </a:lnSpc>
            </a:pP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выпускников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5" dirty="0">
                <a:solidFill>
                  <a:srgbClr val="001F5F"/>
                </a:solidFill>
                <a:latin typeface="Cambria"/>
                <a:cs typeface="Cambria"/>
              </a:rPr>
              <a:t>школ</a:t>
            </a:r>
            <a:endParaRPr sz="2800">
              <a:latin typeface="Cambria"/>
              <a:cs typeface="Cambria"/>
            </a:endParaRPr>
          </a:p>
          <a:p>
            <a:pPr marL="227965" algn="ctr">
              <a:lnSpc>
                <a:spcPts val="3190"/>
              </a:lnSpc>
            </a:pP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Российской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Федерации.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5425" y="123825"/>
            <a:ext cx="3590925" cy="2635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0408" y="1470405"/>
            <a:ext cx="8131809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Получить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информацию</a:t>
            </a:r>
            <a:r>
              <a:rPr sz="24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о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212168"/>
                </a:solidFill>
                <a:latin typeface="Cambria"/>
                <a:cs typeface="Cambria"/>
              </a:rPr>
              <a:t>результатах</a:t>
            </a:r>
            <a:r>
              <a:rPr sz="24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212168"/>
                </a:solidFill>
                <a:latin typeface="Cambria"/>
                <a:cs typeface="Cambria"/>
              </a:rPr>
              <a:t>государственной </a:t>
            </a:r>
            <a:r>
              <a:rPr sz="2400" b="1" spc="-509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212168"/>
                </a:solidFill>
                <a:latin typeface="Cambria"/>
                <a:cs typeface="Cambria"/>
              </a:rPr>
              <a:t>итоговой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 аттестации</a:t>
            </a:r>
            <a:endParaRPr sz="24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вы</a:t>
            </a:r>
            <a:r>
              <a:rPr sz="2400" b="1" spc="-3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212168"/>
                </a:solidFill>
                <a:latin typeface="Cambria"/>
                <a:cs typeface="Cambria"/>
              </a:rPr>
              <a:t>можете: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Cambria"/>
              <a:cs typeface="Cambria"/>
            </a:endParaRPr>
          </a:p>
          <a:p>
            <a:pPr marL="1960245" marR="95885" indent="-1861185">
              <a:lnSpc>
                <a:spcPct val="100000"/>
              </a:lnSpc>
            </a:pP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-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на официальном информационном портале 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единого </a:t>
            </a:r>
            <a:r>
              <a:rPr sz="2400" b="1" spc="-51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212168"/>
                </a:solidFill>
                <a:latin typeface="Cambria"/>
                <a:cs typeface="Cambria"/>
              </a:rPr>
              <a:t>государственного</a:t>
            </a:r>
            <a:r>
              <a:rPr sz="2400" b="1" spc="1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2323465">
              <a:lnSpc>
                <a:spcPct val="100000"/>
              </a:lnSpc>
            </a:pPr>
            <a:r>
              <a:rPr sz="24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mbria"/>
                <a:cs typeface="Cambria"/>
                <a:hlinkClick r:id="rId2"/>
              </a:rPr>
              <a:t>http://check.ege.edu.ru/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742" y="367665"/>
            <a:ext cx="8249920" cy="7112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2520"/>
              </a:lnSpc>
              <a:spcBef>
                <a:spcPts val="480"/>
              </a:spcBef>
            </a:pPr>
            <a:r>
              <a:rPr sz="2400" dirty="0"/>
              <a:t>Как </a:t>
            </a:r>
            <a:r>
              <a:rPr sz="2400" spc="-5" dirty="0"/>
              <a:t>получить федеральную медаль </a:t>
            </a:r>
            <a:r>
              <a:rPr sz="2400" dirty="0"/>
              <a:t>«За </a:t>
            </a:r>
            <a:r>
              <a:rPr sz="2400" spc="-5" dirty="0"/>
              <a:t>особые </a:t>
            </a:r>
            <a:r>
              <a:rPr sz="2400" spc="-20" dirty="0"/>
              <a:t>успехи </a:t>
            </a:r>
            <a:r>
              <a:rPr sz="2400" dirty="0"/>
              <a:t>в </a:t>
            </a:r>
            <a:r>
              <a:rPr sz="2400" spc="-515" dirty="0"/>
              <a:t> </a:t>
            </a:r>
            <a:r>
              <a:rPr sz="2400" spc="-5" dirty="0"/>
              <a:t>учении»?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40588" y="1195273"/>
            <a:ext cx="8568055" cy="5754781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9690">
              <a:lnSpc>
                <a:spcPts val="2160"/>
              </a:lnSpc>
              <a:spcBef>
                <a:spcPts val="375"/>
              </a:spcBef>
            </a:pP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</a:t>
            </a:r>
            <a:r>
              <a:rPr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учении» </a:t>
            </a:r>
            <a:r>
              <a:rPr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вручается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аттестатом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b="1" spc="-43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среднем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общем образовании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отличием, </a:t>
            </a:r>
            <a:r>
              <a:rPr b="1" spc="-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b="1" spc="-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ученику, </a:t>
            </a:r>
            <a:r>
              <a:rPr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</a:t>
            </a:r>
            <a:r>
              <a:rPr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окончил</a:t>
            </a:r>
            <a:r>
              <a:rPr b="1" spc="-3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11й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класс, получил</a:t>
            </a:r>
            <a:r>
              <a:rPr b="1" spc="-3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итоговые</a:t>
            </a:r>
            <a:r>
              <a:rPr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отметки</a:t>
            </a:r>
            <a:r>
              <a:rPr b="1" spc="-2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«отлично»</a:t>
            </a:r>
            <a:r>
              <a:rPr b="1" spc="-2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2130"/>
              </a:lnSpc>
            </a:pP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учебным</a:t>
            </a:r>
            <a:r>
              <a:rPr b="1" spc="-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</a:t>
            </a:r>
            <a:r>
              <a:rPr b="1" spc="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</a:t>
            </a:r>
            <a:r>
              <a:rPr b="1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2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</a:t>
            </a:r>
            <a:r>
              <a:rPr b="1" spc="-1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b="1" spc="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следующих</a:t>
            </a:r>
            <a:r>
              <a:rPr b="1" spc="-3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достижений: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228600">
              <a:lnSpc>
                <a:spcPts val="2160"/>
              </a:lnSpc>
              <a:spcBef>
                <a:spcPts val="1030"/>
              </a:spcBef>
              <a:buClr>
                <a:srgbClr val="001F5F"/>
              </a:buClr>
              <a:buFont typeface="Arial MT"/>
              <a:buChar char="•"/>
              <a:tabLst>
                <a:tab pos="295910" algn="l"/>
                <a:tab pos="296545" algn="l"/>
              </a:tabLst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менее 70 баллов на едином государственном экзамене (далее - ЕГЭ) по учебному предмету "Русский язык" и не менее 70 баллов на ЕГЭ по одному из сдаваемых учебных предметов, либо 5 баллов на ЕГЭ по учебному предмету "Математика" базового уровня (для выпускников, сдающих только учебные предметы "Русский язык" и "Математика" базового уровня);</a:t>
            </a:r>
          </a:p>
          <a:p>
            <a:pPr marL="241300" marR="5080" indent="-228600">
              <a:lnSpc>
                <a:spcPts val="2160"/>
              </a:lnSpc>
              <a:spcBef>
                <a:spcPts val="1030"/>
              </a:spcBef>
              <a:buClr>
                <a:srgbClr val="001F5F"/>
              </a:buClr>
              <a:buFont typeface="Arial MT"/>
              <a:buChar char="•"/>
              <a:tabLst>
                <a:tab pos="295910" algn="l"/>
                <a:tab pos="296545" algn="l"/>
              </a:tabLst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228600">
              <a:lnSpc>
                <a:spcPts val="2160"/>
              </a:lnSpc>
              <a:spcBef>
                <a:spcPts val="1030"/>
              </a:spcBef>
              <a:buClr>
                <a:srgbClr val="001F5F"/>
              </a:buClr>
              <a:buFont typeface="Arial MT"/>
              <a:buChar char="•"/>
              <a:tabLst>
                <a:tab pos="295910" algn="l"/>
                <a:tab pos="296545" algn="l"/>
              </a:tabLs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баллов по учебным предметам "Русский язык" и "Математика" (далее - обязательные учебные предметы) - в случае прохождения выпускником ГИА в форме государственного выпускного экзамена (далее - ГВЭ);</a:t>
            </a:r>
          </a:p>
          <a:p>
            <a:pPr marL="241300" marR="5080" indent="-228600">
              <a:lnSpc>
                <a:spcPts val="2160"/>
              </a:lnSpc>
              <a:spcBef>
                <a:spcPts val="1030"/>
              </a:spcBef>
              <a:buClr>
                <a:srgbClr val="001F5F"/>
              </a:buClr>
              <a:buFont typeface="Arial MT"/>
              <a:buChar char="•"/>
              <a:tabLst>
                <a:tab pos="295910" algn="l"/>
                <a:tab pos="296545" algn="l"/>
              </a:tabLst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41300" marR="5080" indent="-228600">
              <a:lnSpc>
                <a:spcPts val="2160"/>
              </a:lnSpc>
              <a:spcBef>
                <a:spcPts val="1030"/>
              </a:spcBef>
              <a:buClr>
                <a:srgbClr val="001F5F"/>
              </a:buClr>
              <a:buFont typeface="Arial MT"/>
              <a:buChar char="•"/>
              <a:tabLst>
                <a:tab pos="295910" algn="l"/>
                <a:tab pos="296545" algn="l"/>
              </a:tabLs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баллов по обязательному учебному предмету, сдаваемому в форме ГВЭ, и не менее 70 баллов по обязательному учебному предмету, сдаваемому в форме ЕГЭ - в случае выбора выпускником различных форм прохождения ГИА (ЕГЭ и ГВЭ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14999" y="3607759"/>
            <a:ext cx="3093643" cy="3014980"/>
            <a:chOff x="3891127" y="3607759"/>
            <a:chExt cx="4170045" cy="30149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91127" y="3607759"/>
              <a:ext cx="4169705" cy="30143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8599" y="3755986"/>
              <a:ext cx="3657600" cy="250240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356108" y="152400"/>
            <a:ext cx="8439150" cy="6763425"/>
          </a:xfrm>
        </p:spPr>
        <p:txBody>
          <a:bodyPr/>
          <a:lstStyle/>
          <a:p>
            <a:r>
              <a:rPr lang="ru-RU" dirty="0"/>
              <a:t>Медаль "За особые успехи в учении" II степени вручается выпускникам, имеющим по всем учебным предметам, </a:t>
            </a:r>
            <a:r>
              <a:rPr lang="ru-RU" dirty="0" err="1"/>
              <a:t>изучавшимся</a:t>
            </a:r>
            <a:r>
              <a:rPr lang="ru-RU" dirty="0"/>
              <a:t> в соответствии с учебным планом, итоговые оценки успеваемости "отлично" и не более двух оценок "хорошо", успешно прошедшим ГИА (без учета результатов, полученных при прохождении повторно ГИА) и набравшим:</a:t>
            </a:r>
          </a:p>
          <a:p>
            <a:endParaRPr lang="ru-RU" dirty="0"/>
          </a:p>
          <a:p>
            <a:r>
              <a:rPr lang="ru-RU" dirty="0"/>
              <a:t>не менее 60 баллов на ЕГЭ по учебному предмету "Русский язык" и не менее 60 баллов на ЕГЭ по одному из сдаваемых учебных предметов, либо 5 баллов на ЕГЭ по учебному предмету "Математика" базового уровня (для выпускников, сдающих только учебные предметы "Русский язык" и "Математика" базового уровня);</a:t>
            </a:r>
          </a:p>
          <a:p>
            <a:endParaRPr lang="ru-RU" dirty="0"/>
          </a:p>
          <a:p>
            <a:r>
              <a:rPr lang="ru-RU" dirty="0"/>
              <a:t>5 баллов по обязательным учебным предметам - в случае прохождения выпускником ГИА в форме ГВЭ;</a:t>
            </a:r>
          </a:p>
          <a:p>
            <a:endParaRPr lang="ru-RU" dirty="0"/>
          </a:p>
          <a:p>
            <a:r>
              <a:rPr lang="ru-RU" dirty="0"/>
              <a:t>5 баллов по обязательному учебному предмету, сдаваемому в форме ГВЭ, и не менее 60 баллов по обязательному учебному предмету, сдаваемому в форме ЕГЭ - в случае выбора выпускником различных форм прохождения ГИА (ЕГЭ и ГВЭ</a:t>
            </a:r>
          </a:p>
        </p:txBody>
      </p:sp>
    </p:spTree>
    <p:extLst>
      <p:ext uri="{BB962C8B-B14F-4D97-AF65-F5344CB8AC3E}">
        <p14:creationId xmlns:p14="http://schemas.microsoft.com/office/powerpoint/2010/main" val="38737254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342" y="84201"/>
            <a:ext cx="8217534" cy="203771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Золотым</a:t>
            </a:r>
            <a:r>
              <a:rPr sz="2400" b="1" spc="-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знаком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>
                <a:solidFill>
                  <a:srgbClr val="C00000"/>
                </a:solidFill>
                <a:latin typeface="Cambria"/>
                <a:cs typeface="Cambria"/>
              </a:rPr>
              <a:t>«Отличник</a:t>
            </a:r>
            <a:r>
              <a:rPr sz="2400" b="1" spc="-10">
                <a:solidFill>
                  <a:srgbClr val="C00000"/>
                </a:solidFill>
                <a:latin typeface="Cambria"/>
                <a:cs typeface="Cambria"/>
              </a:rPr>
              <a:t>»</a:t>
            </a:r>
            <a:r>
              <a:rPr sz="2400" b="1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будут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награждать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школьников,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стоит</a:t>
            </a:r>
            <a:r>
              <a:rPr sz="24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отлично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все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полугодовые,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годовые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итоговые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оценки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10-м</a:t>
            </a:r>
            <a:r>
              <a:rPr sz="2400" b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400" b="1" spc="-5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11-м</a:t>
            </a:r>
            <a:r>
              <a:rPr sz="2400" b="1" spc="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классах.</a:t>
            </a:r>
            <a:endParaRPr sz="2400">
              <a:latin typeface="Cambria"/>
              <a:cs typeface="Cambria"/>
            </a:endParaRPr>
          </a:p>
          <a:p>
            <a:pPr marL="241300" marR="332105">
              <a:lnSpc>
                <a:spcPts val="2590"/>
              </a:lnSpc>
              <a:spcBef>
                <a:spcPts val="40"/>
              </a:spcBef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Ещё для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 знака нужно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 по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предметам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выбору.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0342" y="4340097"/>
            <a:ext cx="8486775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1300" marR="442595" indent="-2286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Серебряный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знак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получат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выпускники,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более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двух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отметок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хорошо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10-м</a:t>
            </a:r>
            <a:r>
              <a:rPr sz="24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и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11-м</a:t>
            </a:r>
            <a:r>
              <a:rPr sz="24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классах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415"/>
              </a:lnSpc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получения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награды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также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нужно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735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обязательным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дисциплинам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выбору.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039" y="282702"/>
            <a:ext cx="8405495" cy="623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Дополнительные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баллы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при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поступлении</a:t>
            </a:r>
            <a:endParaRPr sz="2400">
              <a:latin typeface="Cambria"/>
              <a:cs typeface="Cambria"/>
            </a:endParaRPr>
          </a:p>
          <a:p>
            <a:pPr marL="12700" marR="259079">
              <a:lnSpc>
                <a:spcPct val="100000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Учтите,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что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официально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установленные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баллы 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самых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популярных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университетов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страны,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скорее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формальность,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чем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руководство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к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действию.</a:t>
            </a:r>
            <a:endParaRPr sz="2400">
              <a:latin typeface="Cambria"/>
              <a:cs typeface="Cambria"/>
            </a:endParaRPr>
          </a:p>
          <a:p>
            <a:pPr marL="12700" marR="591820">
              <a:lnSpc>
                <a:spcPct val="100000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Нередко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зачисления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на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бюджет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таких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ВУЗах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достаточно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100-бальных</a:t>
            </a:r>
            <a:r>
              <a:rPr sz="24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результатов.</a:t>
            </a:r>
            <a:endParaRPr sz="2400">
              <a:latin typeface="Cambria"/>
              <a:cs typeface="Cambria"/>
            </a:endParaRPr>
          </a:p>
          <a:p>
            <a:pPr marL="12700" marR="765175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Борьба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бюджетные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места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разгорается</a:t>
            </a:r>
            <a:r>
              <a:rPr sz="24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между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обладателями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золотых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медалей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дополнительных</a:t>
            </a:r>
            <a:endParaRPr sz="2400">
              <a:latin typeface="Cambria"/>
              <a:cs typeface="Cambria"/>
            </a:endParaRPr>
          </a:p>
          <a:p>
            <a:pPr marL="12700" marR="41275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баллов,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получить за особые достижения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победы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олимпиадах.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2024</a:t>
            </a:r>
            <a:r>
              <a:rPr sz="2400" b="1" spc="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Cambria"/>
                <a:cs typeface="Cambria"/>
              </a:rPr>
              <a:t>году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утверждены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5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достижений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ВУЗы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могут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давать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поступающим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дополнительные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баллы: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идеальное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сочинение;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золотая</a:t>
            </a:r>
            <a:r>
              <a:rPr sz="2400" b="1" spc="-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медаль;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spcBef>
                <a:spcPts val="5"/>
              </a:spcBef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СПО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отличием;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портфолио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перечнем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личных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достижений;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волонтерство....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572" y="1093722"/>
            <a:ext cx="6699884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7514" marR="5080" indent="-1695450">
              <a:lnSpc>
                <a:spcPct val="110000"/>
              </a:lnSpc>
              <a:spcBef>
                <a:spcPts val="100"/>
              </a:spcBef>
            </a:pPr>
            <a:r>
              <a:rPr sz="4000" spc="-450" dirty="0">
                <a:solidFill>
                  <a:srgbClr val="921317"/>
                </a:solidFill>
                <a:latin typeface="Arial"/>
                <a:cs typeface="Arial"/>
              </a:rPr>
              <a:t>Планируемые</a:t>
            </a:r>
            <a:r>
              <a:rPr sz="4000" spc="-20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34" dirty="0">
                <a:solidFill>
                  <a:srgbClr val="921317"/>
                </a:solidFill>
                <a:latin typeface="Arial"/>
                <a:cs typeface="Arial"/>
              </a:rPr>
              <a:t>изменения</a:t>
            </a:r>
            <a:r>
              <a:rPr sz="4000" spc="-20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45" dirty="0">
                <a:solidFill>
                  <a:srgbClr val="921317"/>
                </a:solidFill>
                <a:latin typeface="Arial"/>
                <a:cs typeface="Arial"/>
              </a:rPr>
              <a:t>в</a:t>
            </a:r>
            <a:r>
              <a:rPr sz="4000" spc="-215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395" dirty="0">
                <a:solidFill>
                  <a:srgbClr val="921317"/>
                </a:solidFill>
                <a:latin typeface="Arial"/>
                <a:cs typeface="Arial"/>
              </a:rPr>
              <a:t>КИМ  </a:t>
            </a:r>
            <a:r>
              <a:rPr sz="4000" spc="-420" dirty="0">
                <a:solidFill>
                  <a:srgbClr val="921317"/>
                </a:solidFill>
                <a:latin typeface="Arial"/>
                <a:cs typeface="Arial"/>
              </a:rPr>
              <a:t>ЕГ</a:t>
            </a:r>
            <a:r>
              <a:rPr sz="4000" spc="-475" dirty="0">
                <a:solidFill>
                  <a:srgbClr val="921317"/>
                </a:solidFill>
                <a:latin typeface="Arial"/>
                <a:cs typeface="Arial"/>
              </a:rPr>
              <a:t>Э</a:t>
            </a:r>
            <a:r>
              <a:rPr sz="4000" spc="-18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50" dirty="0">
                <a:solidFill>
                  <a:srgbClr val="921317"/>
                </a:solidFill>
                <a:latin typeface="Arial"/>
                <a:cs typeface="Arial"/>
              </a:rPr>
              <a:t>в</a:t>
            </a:r>
            <a:r>
              <a:rPr sz="4000" spc="-21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09" dirty="0">
                <a:solidFill>
                  <a:srgbClr val="921317"/>
                </a:solidFill>
                <a:latin typeface="Arial"/>
                <a:cs typeface="Arial"/>
              </a:rPr>
              <a:t>202</a:t>
            </a:r>
            <a:r>
              <a:rPr sz="4000" spc="-405" dirty="0">
                <a:solidFill>
                  <a:srgbClr val="921317"/>
                </a:solidFill>
                <a:latin typeface="Arial"/>
                <a:cs typeface="Arial"/>
              </a:rPr>
              <a:t>4</a:t>
            </a:r>
            <a:r>
              <a:rPr sz="4000" spc="-185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05" dirty="0">
                <a:solidFill>
                  <a:srgbClr val="921317"/>
                </a:solidFill>
                <a:latin typeface="Arial"/>
                <a:cs typeface="Arial"/>
              </a:rPr>
              <a:t>году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9169400" cy="6870700"/>
            <a:chOff x="-6350" y="0"/>
            <a:chExt cx="91694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888" y="4650359"/>
              <a:ext cx="9083675" cy="130810"/>
            </a:xfrm>
            <a:custGeom>
              <a:avLst/>
              <a:gdLst/>
              <a:ahLst/>
              <a:cxnLst/>
              <a:rect l="l" t="t" r="r" b="b"/>
              <a:pathLst>
                <a:path w="9083675" h="130810">
                  <a:moveTo>
                    <a:pt x="0" y="130683"/>
                  </a:moveTo>
                  <a:lnTo>
                    <a:pt x="9083111" y="0"/>
                  </a:lnTo>
                </a:path>
              </a:pathLst>
            </a:custGeom>
            <a:ln w="381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075" y="2711970"/>
              <a:ext cx="6892035" cy="387680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607" y="293877"/>
            <a:ext cx="83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21849" y="293877"/>
            <a:ext cx="25660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solidFill>
                  <a:srgbClr val="921317"/>
                </a:solidFill>
                <a:latin typeface="Times New Roman"/>
                <a:cs typeface="Times New Roman"/>
              </a:rPr>
              <a:t>Русский</a:t>
            </a:r>
            <a:r>
              <a:rPr sz="3200" b="1" spc="-6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921317"/>
                </a:solidFill>
                <a:latin typeface="Times New Roman"/>
                <a:cs typeface="Times New Roman"/>
              </a:rPr>
              <a:t>язык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738" y="1560017"/>
            <a:ext cx="851090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16230" algn="l"/>
              </a:tabLst>
            </a:pP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заданиях 13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14 </a:t>
            </a:r>
            <a:r>
              <a:rPr sz="2000" spc="-10" dirty="0">
                <a:latin typeface="Times New Roman"/>
                <a:cs typeface="Times New Roman"/>
              </a:rPr>
              <a:t>изменены </a:t>
            </a:r>
            <a:r>
              <a:rPr sz="2000" spc="-15" dirty="0">
                <a:latin typeface="Times New Roman"/>
                <a:cs typeface="Times New Roman"/>
              </a:rPr>
              <a:t>формулировка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система </a:t>
            </a:r>
            <a:r>
              <a:rPr sz="2000" spc="-1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 (множественный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выбор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виде</a:t>
            </a:r>
            <a:r>
              <a:rPr sz="2000" dirty="0">
                <a:latin typeface="Times New Roman"/>
                <a:cs typeface="Times New Roman"/>
              </a:rPr>
              <a:t> цифр).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Одновременно</a:t>
            </a:r>
            <a:r>
              <a:rPr sz="2000" dirty="0">
                <a:latin typeface="Times New Roman"/>
                <a:cs typeface="Times New Roman"/>
              </a:rPr>
              <a:t> 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этим</a:t>
            </a:r>
            <a:r>
              <a:rPr sz="2000" dirty="0">
                <a:latin typeface="Times New Roman"/>
                <a:cs typeface="Times New Roman"/>
              </a:rPr>
              <a:t> расширен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языковой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материал.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система оценивания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ответов</a:t>
            </a:r>
            <a:r>
              <a:rPr sz="2000" spc="-5" dirty="0">
                <a:latin typeface="Times New Roman"/>
                <a:cs typeface="Times New Roman"/>
              </a:rPr>
              <a:t> 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26.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738" y="2779522"/>
            <a:ext cx="7185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4505" algn="l"/>
                <a:tab pos="1818639" algn="l"/>
                <a:tab pos="3661410" algn="l"/>
                <a:tab pos="4787900" algn="l"/>
                <a:tab pos="5386705" algn="l"/>
              </a:tabLst>
            </a:pPr>
            <a:r>
              <a:rPr sz="2000" dirty="0">
                <a:latin typeface="Times New Roman"/>
                <a:cs typeface="Times New Roman"/>
              </a:rPr>
              <a:t>3.	</a:t>
            </a:r>
            <a:r>
              <a:rPr sz="2000" spc="-5" dirty="0">
                <a:latin typeface="Times New Roman"/>
                <a:cs typeface="Times New Roman"/>
              </a:rPr>
              <a:t>Изменена	</a:t>
            </a:r>
            <a:r>
              <a:rPr sz="2000" spc="-15" dirty="0">
                <a:latin typeface="Times New Roman"/>
                <a:cs typeface="Times New Roman"/>
              </a:rPr>
              <a:t>формулировка	</a:t>
            </a:r>
            <a:r>
              <a:rPr sz="2000" spc="-5" dirty="0">
                <a:latin typeface="Times New Roman"/>
                <a:cs typeface="Times New Roman"/>
              </a:rPr>
              <a:t>задания	</a:t>
            </a:r>
            <a:r>
              <a:rPr sz="2000" dirty="0">
                <a:latin typeface="Times New Roman"/>
                <a:cs typeface="Times New Roman"/>
              </a:rPr>
              <a:t>27.	</a:t>
            </a:r>
            <a:r>
              <a:rPr sz="2000" spc="-5" dirty="0">
                <a:latin typeface="Times New Roman"/>
                <a:cs typeface="Times New Roman"/>
              </a:rPr>
              <a:t>Предполагается,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13293" y="2779522"/>
            <a:ext cx="1069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7225" algn="l"/>
              </a:tabLst>
            </a:pP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4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738" y="3084702"/>
            <a:ext cx="85109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246630" algn="l"/>
                <a:tab pos="3623310" algn="l"/>
                <a:tab pos="5013325" algn="l"/>
                <a:tab pos="5984240" algn="l"/>
              </a:tabLst>
            </a:pP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мент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2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мы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45" dirty="0">
                <a:latin typeface="Times New Roman"/>
                <a:cs typeface="Times New Roman"/>
              </a:rPr>
              <a:t>с</a:t>
            </a:r>
            <a:r>
              <a:rPr sz="2000" spc="-70" dirty="0">
                <a:latin typeface="Times New Roman"/>
                <a:cs typeface="Times New Roman"/>
              </a:rPr>
              <a:t>хо</a:t>
            </a:r>
            <a:r>
              <a:rPr sz="2000" dirty="0">
                <a:latin typeface="Times New Roman"/>
                <a:cs typeface="Times New Roman"/>
              </a:rPr>
              <a:t>дн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spc="-5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те</a:t>
            </a:r>
            <a:r>
              <a:rPr sz="2000" spc="-5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5" dirty="0">
                <a:latin typeface="Times New Roman"/>
                <a:cs typeface="Times New Roman"/>
              </a:rPr>
              <a:t>пример</a:t>
            </a:r>
            <a:r>
              <a:rPr sz="2000" dirty="0">
                <a:latin typeface="Times New Roman"/>
                <a:cs typeface="Times New Roman"/>
              </a:rPr>
              <a:t>ы-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люс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рации 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неотъемлемой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частью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пояснений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ним.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Уточнено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понятие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738" y="3694302"/>
            <a:ext cx="3676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8425" algn="l"/>
                <a:tab pos="3079115" algn="l"/>
              </a:tabLst>
            </a:pPr>
            <a:r>
              <a:rPr sz="2000" dirty="0">
                <a:latin typeface="Times New Roman"/>
                <a:cs typeface="Times New Roman"/>
              </a:rPr>
              <a:t>ана</a:t>
            </a:r>
            <a:r>
              <a:rPr sz="2000" spc="1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а	смыс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овой	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738" y="3999102"/>
            <a:ext cx="35242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47595" algn="l"/>
              </a:tabLst>
            </a:pPr>
            <a:r>
              <a:rPr sz="2000" dirty="0">
                <a:latin typeface="Times New Roman"/>
                <a:cs typeface="Times New Roman"/>
              </a:rPr>
              <a:t>«Проанализируйте	</a:t>
            </a:r>
            <a:r>
              <a:rPr sz="2000" spc="-5" dirty="0">
                <a:latin typeface="Times New Roman"/>
                <a:cs typeface="Times New Roman"/>
              </a:rPr>
              <a:t>указанную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4584" y="3694302"/>
            <a:ext cx="47180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0205">
              <a:lnSpc>
                <a:spcPct val="100000"/>
              </a:lnSpc>
              <a:spcBef>
                <a:spcPts val="100"/>
              </a:spcBef>
              <a:tabLst>
                <a:tab pos="1550035" algn="l"/>
                <a:tab pos="1604645" algn="l"/>
                <a:tab pos="2409825" algn="l"/>
                <a:tab pos="3411220" algn="l"/>
              </a:tabLst>
            </a:pPr>
            <a:r>
              <a:rPr sz="2000" dirty="0">
                <a:latin typeface="Times New Roman"/>
                <a:cs typeface="Times New Roman"/>
              </a:rPr>
              <a:t>между		</a:t>
            </a:r>
            <a:r>
              <a:rPr sz="2000" spc="-5" dirty="0">
                <a:latin typeface="Times New Roman"/>
                <a:cs typeface="Times New Roman"/>
              </a:rPr>
              <a:t>примерами-иллюстрациями: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смысл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7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ую	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язь	между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15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имер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ми-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0738" y="4303852"/>
            <a:ext cx="851090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иллюстрациями». Обоснование </a:t>
            </a:r>
            <a:r>
              <a:rPr sz="2000" spc="-5" dirty="0">
                <a:latin typeface="Times New Roman"/>
                <a:cs typeface="Times New Roman"/>
              </a:rPr>
              <a:t>собственного мнения </a:t>
            </a:r>
            <a:r>
              <a:rPr sz="2000" spc="-10" dirty="0">
                <a:latin typeface="Times New Roman"/>
                <a:cs typeface="Times New Roman"/>
              </a:rPr>
              <a:t>экзаменуемого </a:t>
            </a:r>
            <a:r>
              <a:rPr sz="2000" spc="-15" dirty="0">
                <a:latin typeface="Times New Roman"/>
                <a:cs typeface="Times New Roman"/>
              </a:rPr>
              <a:t>требует </a:t>
            </a:r>
            <a:r>
              <a:rPr sz="2000" spc="-10" dirty="0">
                <a:latin typeface="Times New Roman"/>
                <a:cs typeface="Times New Roman"/>
              </a:rPr>
              <a:t> включения </a:t>
            </a:r>
            <a:r>
              <a:rPr sz="2000" spc="-5" dirty="0">
                <a:latin typeface="Times New Roman"/>
                <a:cs typeface="Times New Roman"/>
              </a:rPr>
              <a:t>примера-аргумента, опирающегося на </a:t>
            </a:r>
            <a:r>
              <a:rPr sz="2000" dirty="0">
                <a:latin typeface="Times New Roman"/>
                <a:cs typeface="Times New Roman"/>
              </a:rPr>
              <a:t>жизненный, </a:t>
            </a:r>
            <a:r>
              <a:rPr sz="2000" spc="-5" dirty="0">
                <a:latin typeface="Times New Roman"/>
                <a:cs typeface="Times New Roman"/>
              </a:rPr>
              <a:t>читательский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историко-культурный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 </a:t>
            </a:r>
            <a:r>
              <a:rPr sz="2000" spc="-10" dirty="0">
                <a:latin typeface="Times New Roman"/>
                <a:cs typeface="Times New Roman"/>
              </a:rPr>
              <a:t>экзаменуемого.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 startAt="4"/>
              <a:tabLst>
                <a:tab pos="267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Скорректированы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27.</a:t>
            </a:r>
            <a:endParaRPr sz="2000">
              <a:latin typeface="Times New Roman"/>
              <a:cs typeface="Times New Roman"/>
            </a:endParaRPr>
          </a:p>
          <a:p>
            <a:pPr marL="281940" indent="-269875" algn="just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82575" algn="l"/>
              </a:tabLst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54</a:t>
            </a:r>
            <a:r>
              <a:rPr sz="2000" b="1" spc="1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</a:t>
            </a:r>
            <a:r>
              <a:rPr sz="2000" b="1" spc="1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50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баллов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607" y="293877"/>
            <a:ext cx="44215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1550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15" dirty="0">
                <a:solidFill>
                  <a:srgbClr val="921317"/>
                </a:solidFill>
                <a:latin typeface="Times New Roman"/>
                <a:cs typeface="Times New Roman"/>
              </a:rPr>
              <a:t>Литература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9448" y="1204340"/>
            <a:ext cx="845820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85750" algn="l"/>
              </a:tabLst>
            </a:pPr>
            <a:r>
              <a:rPr sz="2000" dirty="0">
                <a:latin typeface="Times New Roman"/>
                <a:cs typeface="Times New Roman"/>
              </a:rPr>
              <a:t>Сокращено </a:t>
            </a:r>
            <a:r>
              <a:rPr sz="2000" spc="-25" dirty="0">
                <a:latin typeface="Times New Roman"/>
                <a:cs typeface="Times New Roman"/>
              </a:rPr>
              <a:t>кол-во </a:t>
            </a:r>
            <a:r>
              <a:rPr sz="2000" spc="-5" dirty="0">
                <a:latin typeface="Times New Roman"/>
                <a:cs typeface="Times New Roman"/>
              </a:rPr>
              <a:t>заданий </a:t>
            </a:r>
            <a:r>
              <a:rPr sz="2000" spc="-10" dirty="0">
                <a:latin typeface="Times New Roman"/>
                <a:cs typeface="Times New Roman"/>
              </a:rPr>
              <a:t>базового </a:t>
            </a:r>
            <a:r>
              <a:rPr sz="2000" spc="-5" dirty="0">
                <a:latin typeface="Times New Roman"/>
                <a:cs typeface="Times New Roman"/>
              </a:rPr>
              <a:t>уровня сложности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10" dirty="0">
                <a:latin typeface="Times New Roman"/>
                <a:cs typeface="Times New Roman"/>
              </a:rPr>
              <a:t>кратким </a:t>
            </a:r>
            <a:r>
              <a:rPr sz="2000" spc="-20" dirty="0">
                <a:latin typeface="Times New Roman"/>
                <a:cs typeface="Times New Roman"/>
              </a:rPr>
              <a:t>ответом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(с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 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AutoNum type="arabicPeriod"/>
              <a:tabLst>
                <a:tab pos="461645" algn="l"/>
              </a:tabLst>
            </a:pPr>
            <a:r>
              <a:rPr sz="2000" spc="-15" dirty="0">
                <a:latin typeface="Times New Roman"/>
                <a:cs typeface="Times New Roman"/>
              </a:rPr>
              <a:t>Уточнена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тема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сочинения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11.4: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вместо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формулировки,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дающей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экзаменуемому </a:t>
            </a:r>
            <a:r>
              <a:rPr sz="2000" spc="-5" dirty="0">
                <a:latin typeface="Times New Roman"/>
                <a:cs typeface="Times New Roman"/>
              </a:rPr>
              <a:t>возможность </a:t>
            </a:r>
            <a:r>
              <a:rPr sz="2000" spc="-15" dirty="0">
                <a:latin typeface="Times New Roman"/>
                <a:cs typeface="Times New Roman"/>
              </a:rPr>
              <a:t>привлекать </a:t>
            </a:r>
            <a:r>
              <a:rPr sz="2000" dirty="0">
                <a:latin typeface="Times New Roman"/>
                <a:cs typeface="Times New Roman"/>
              </a:rPr>
              <a:t>любые </a:t>
            </a:r>
            <a:r>
              <a:rPr sz="2000" spc="-5" dirty="0">
                <a:latin typeface="Times New Roman"/>
                <a:cs typeface="Times New Roman"/>
              </a:rPr>
              <a:t>произведения для </a:t>
            </a:r>
            <a:r>
              <a:rPr sz="2000" dirty="0">
                <a:latin typeface="Times New Roman"/>
                <a:cs typeface="Times New Roman"/>
              </a:rPr>
              <a:t>раскрытия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темы,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формулировку</a:t>
            </a:r>
            <a:r>
              <a:rPr sz="2000" spc="-10" dirty="0">
                <a:latin typeface="Times New Roman"/>
                <a:cs typeface="Times New Roman"/>
              </a:rPr>
              <a:t> включены</a:t>
            </a:r>
            <a:r>
              <a:rPr sz="2000" spc="-5" dirty="0">
                <a:latin typeface="Times New Roman"/>
                <a:cs typeface="Times New Roman"/>
              </a:rPr>
              <a:t> имена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трѐх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писателей-классиков,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которых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требуется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выбрать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одного.</a:t>
            </a:r>
            <a:endParaRPr sz="2000">
              <a:latin typeface="Times New Roman"/>
              <a:cs typeface="Times New Roman"/>
            </a:endParaRPr>
          </a:p>
          <a:p>
            <a:pPr marL="368935" indent="-356870" algn="just">
              <a:lnSpc>
                <a:spcPct val="100000"/>
              </a:lnSpc>
              <a:buAutoNum type="arabicPeriod"/>
              <a:tabLst>
                <a:tab pos="369570" algn="l"/>
              </a:tabLst>
            </a:pPr>
            <a:r>
              <a:rPr sz="2000" spc="5" dirty="0">
                <a:latin typeface="Times New Roman"/>
                <a:cs typeface="Times New Roman"/>
              </a:rPr>
              <a:t>Внесены 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коррективы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8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заданий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развѐрнутым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ответом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повышения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грамотности):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324485" algn="l"/>
                <a:tab pos="325120" algn="l"/>
                <a:tab pos="1529080" algn="l"/>
                <a:tab pos="2613025" algn="l"/>
                <a:tab pos="4107815" algn="l"/>
                <a:tab pos="5653405" algn="l"/>
                <a:tab pos="6743700" algn="l"/>
                <a:tab pos="7738745" algn="l"/>
              </a:tabLst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т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си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	оцен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ып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за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аний	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20" dirty="0">
                <a:latin typeface="Times New Roman"/>
                <a:cs typeface="Times New Roman"/>
              </a:rPr>
              <a:t>/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-10" dirty="0">
                <a:latin typeface="Times New Roman"/>
                <a:cs typeface="Times New Roman"/>
              </a:rPr>
              <a:t>1</a:t>
            </a:r>
            <a:r>
              <a:rPr sz="2000" spc="-5" dirty="0">
                <a:latin typeface="Times New Roman"/>
                <a:cs typeface="Times New Roman"/>
              </a:rPr>
              <a:t>/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.2  </a:t>
            </a:r>
            <a:r>
              <a:rPr sz="2000" spc="-5" dirty="0">
                <a:latin typeface="Times New Roman"/>
                <a:cs typeface="Times New Roman"/>
              </a:rPr>
              <a:t>(оценивание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двум,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spc="5" dirty="0">
                <a:latin typeface="Times New Roman"/>
                <a:cs typeface="Times New Roman"/>
              </a:rPr>
              <a:t>трѐм</a:t>
            </a:r>
            <a:r>
              <a:rPr sz="2000" dirty="0">
                <a:latin typeface="Times New Roman"/>
                <a:cs typeface="Times New Roman"/>
              </a:rPr>
              <a:t> критериям);</a:t>
            </a:r>
            <a:endParaRPr sz="2000">
              <a:latin typeface="Times New Roman"/>
              <a:cs typeface="Times New Roman"/>
            </a:endParaRPr>
          </a:p>
          <a:p>
            <a:pPr marL="212090" indent="-200025">
              <a:lnSpc>
                <a:spcPct val="100000"/>
              </a:lnSpc>
              <a:buChar char="-"/>
              <a:tabLst>
                <a:tab pos="212725" algn="l"/>
              </a:tabLst>
            </a:pPr>
            <a:r>
              <a:rPr sz="2000" spc="-15" dirty="0">
                <a:latin typeface="Times New Roman"/>
                <a:cs typeface="Times New Roman"/>
              </a:rPr>
              <a:t>уточнѐн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критерий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4.1/4.2,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9.1/9.2,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«Логичность,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соблюдение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речевых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грамматических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норм»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(учитываются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только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логические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речевые, но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грамматические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ошибки);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247015" algn="l"/>
                <a:tab pos="247650" algn="l"/>
                <a:tab pos="1433195" algn="l"/>
                <a:tab pos="2593340" algn="l"/>
                <a:tab pos="2933065" algn="l"/>
                <a:tab pos="3271520" algn="l"/>
                <a:tab pos="3547110" algn="l"/>
                <a:tab pos="4966335" algn="l"/>
                <a:tab pos="6434455" algn="l"/>
                <a:tab pos="7446009" algn="l"/>
              </a:tabLst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т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ы	критерии	</a:t>
            </a:r>
            <a:r>
              <a:rPr sz="2000" spc="5" dirty="0">
                <a:latin typeface="Times New Roman"/>
                <a:cs typeface="Times New Roman"/>
              </a:rPr>
              <a:t>6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7</a:t>
            </a:r>
            <a:r>
              <a:rPr sz="2000" dirty="0">
                <a:latin typeface="Times New Roman"/>
                <a:cs typeface="Times New Roman"/>
              </a:rPr>
              <a:t>,	8	оцен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ан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вып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ен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зада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й	</a:t>
            </a:r>
            <a:r>
              <a:rPr sz="2000" spc="-8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–</a:t>
            </a:r>
            <a:r>
              <a:rPr sz="2000" spc="-8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5  (требования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 грамотности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сочинений).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4. </a:t>
            </a: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53 </a:t>
            </a:r>
            <a:r>
              <a:rPr sz="2000" b="1" spc="-5" dirty="0">
                <a:latin typeface="Times New Roman"/>
                <a:cs typeface="Times New Roman"/>
              </a:rPr>
              <a:t>до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48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2607" y="293877"/>
            <a:ext cx="83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2708" y="293877"/>
            <a:ext cx="49714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5" dirty="0">
                <a:solidFill>
                  <a:srgbClr val="921317"/>
                </a:solidFill>
                <a:latin typeface="Times New Roman"/>
                <a:cs typeface="Times New Roman"/>
              </a:rPr>
              <a:t>Математика</a:t>
            </a:r>
            <a:r>
              <a:rPr sz="3200" b="1" spc="-6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(профильная)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846" y="1560017"/>
            <a:ext cx="8322945" cy="1856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54330" algn="l"/>
              </a:tabLst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первую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КИМ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включено</a:t>
            </a:r>
            <a:r>
              <a:rPr sz="2000" spc="-5" dirty="0">
                <a:latin typeface="Times New Roman"/>
                <a:cs typeface="Times New Roman"/>
              </a:rPr>
              <a:t> задание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геометрии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(задание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проверяющее </a:t>
            </a:r>
            <a:r>
              <a:rPr sz="2000" spc="-10" dirty="0">
                <a:latin typeface="Times New Roman"/>
                <a:cs typeface="Times New Roman"/>
              </a:rPr>
              <a:t>умения </a:t>
            </a:r>
            <a:r>
              <a:rPr sz="2000" spc="-5" dirty="0">
                <a:latin typeface="Times New Roman"/>
                <a:cs typeface="Times New Roman"/>
              </a:rPr>
              <a:t>определять </a:t>
            </a:r>
            <a:r>
              <a:rPr sz="2000" spc="-25" dirty="0">
                <a:latin typeface="Times New Roman"/>
                <a:cs typeface="Times New Roman"/>
              </a:rPr>
              <a:t>координаты </a:t>
            </a:r>
            <a:r>
              <a:rPr sz="2000" spc="-15" dirty="0">
                <a:latin typeface="Times New Roman"/>
                <a:cs typeface="Times New Roman"/>
              </a:rPr>
              <a:t>точки, </a:t>
            </a:r>
            <a:r>
              <a:rPr sz="2000" spc="-10" dirty="0">
                <a:latin typeface="Times New Roman"/>
                <a:cs typeface="Times New Roman"/>
              </a:rPr>
              <a:t>вектора, производить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операции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над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векторами,</a:t>
            </a:r>
            <a:r>
              <a:rPr sz="2000" spc="-5" dirty="0">
                <a:latin typeface="Times New Roman"/>
                <a:cs typeface="Times New Roman"/>
              </a:rPr>
              <a:t> вычислять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длину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координаты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вектора,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угол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векторами.</a:t>
            </a:r>
            <a:endParaRPr sz="20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  <a:buAutoNum type="arabicPeriod"/>
              <a:tabLst>
                <a:tab pos="285750" algn="l"/>
              </a:tabLst>
            </a:pPr>
            <a:r>
              <a:rPr sz="2000" spc="-5" dirty="0">
                <a:latin typeface="Times New Roman"/>
                <a:cs typeface="Times New Roman"/>
              </a:rPr>
              <a:t>Максимальный первичный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 работы увеличен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31 </a:t>
            </a:r>
            <a:r>
              <a:rPr sz="2000" b="1" spc="-20" dirty="0">
                <a:latin typeface="Times New Roman"/>
                <a:cs typeface="Times New Roman"/>
              </a:rPr>
              <a:t>до 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32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баллов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37438" y="3985641"/>
            <a:ext cx="1988185" cy="1619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65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  <a:endParaRPr sz="360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</a:pPr>
            <a:r>
              <a:rPr sz="3600" b="1" spc="-5" dirty="0">
                <a:solidFill>
                  <a:srgbClr val="921317"/>
                </a:solidFill>
                <a:latin typeface="Times New Roman"/>
                <a:cs typeface="Times New Roman"/>
              </a:rPr>
              <a:t>Химия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2400" spc="-5" dirty="0">
                <a:latin typeface="Times New Roman"/>
                <a:cs typeface="Times New Roman"/>
              </a:rPr>
              <a:t>Изменений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3315" y="3985641"/>
            <a:ext cx="4710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921317"/>
                </a:solidFill>
                <a:latin typeface="Times New Roman"/>
                <a:cs typeface="Times New Roman"/>
              </a:rPr>
              <a:t>Математика</a:t>
            </a:r>
            <a:r>
              <a:rPr sz="3600" b="1" spc="-2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600" b="1" spc="-15" dirty="0">
                <a:solidFill>
                  <a:srgbClr val="921317"/>
                </a:solidFill>
                <a:latin typeface="Times New Roman"/>
                <a:cs typeface="Times New Roman"/>
              </a:rPr>
              <a:t>(базовая),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293877"/>
            <a:ext cx="41770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Физи</a:t>
            </a:r>
            <a:r>
              <a:rPr spc="-55" dirty="0">
                <a:solidFill>
                  <a:srgbClr val="921317"/>
                </a:solidFill>
                <a:latin typeface="Times New Roman"/>
                <a:cs typeface="Times New Roman"/>
              </a:rPr>
              <a:t>к</a:t>
            </a: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66395" algn="l"/>
              </a:tabLst>
            </a:pPr>
            <a:r>
              <a:rPr dirty="0"/>
              <a:t>Число</a:t>
            </a:r>
            <a:r>
              <a:rPr spc="5" dirty="0"/>
              <a:t> </a:t>
            </a:r>
            <a:r>
              <a:rPr spc="-5" dirty="0"/>
              <a:t>заданий</a:t>
            </a:r>
            <a:r>
              <a:rPr dirty="0"/>
              <a:t> в</a:t>
            </a:r>
            <a:r>
              <a:rPr spc="5" dirty="0"/>
              <a:t> </a:t>
            </a:r>
            <a:r>
              <a:rPr dirty="0"/>
              <a:t>КИМ</a:t>
            </a:r>
            <a:r>
              <a:rPr spc="5" dirty="0"/>
              <a:t> </a:t>
            </a:r>
            <a:r>
              <a:rPr dirty="0"/>
              <a:t>сокращено</a:t>
            </a:r>
            <a:r>
              <a:rPr spc="5" dirty="0"/>
              <a:t> </a:t>
            </a:r>
            <a:r>
              <a:rPr dirty="0"/>
              <a:t>с</a:t>
            </a:r>
            <a:r>
              <a:rPr spc="5" dirty="0"/>
              <a:t> </a:t>
            </a:r>
            <a:r>
              <a:rPr spc="-5" dirty="0"/>
              <a:t>30</a:t>
            </a:r>
            <a:r>
              <a:rPr dirty="0"/>
              <a:t> </a:t>
            </a:r>
            <a:r>
              <a:rPr spc="-10" dirty="0"/>
              <a:t>до</a:t>
            </a:r>
            <a:r>
              <a:rPr spc="-5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dirty="0"/>
              <a:t>I</a:t>
            </a:r>
            <a:r>
              <a:rPr spc="5" dirty="0"/>
              <a:t> </a:t>
            </a:r>
            <a:r>
              <a:rPr spc="-5" dirty="0"/>
              <a:t>части</a:t>
            </a:r>
            <a:r>
              <a:rPr dirty="0"/>
              <a:t> </a:t>
            </a:r>
            <a:r>
              <a:rPr spc="-20" dirty="0"/>
              <a:t>удалены </a:t>
            </a:r>
            <a:r>
              <a:rPr spc="-15" dirty="0"/>
              <a:t> </a:t>
            </a:r>
            <a:r>
              <a:rPr spc="-5" dirty="0"/>
              <a:t>интегрированное задание </a:t>
            </a:r>
            <a:r>
              <a:rPr dirty="0"/>
              <a:t>на </a:t>
            </a:r>
            <a:r>
              <a:rPr spc="-5" dirty="0"/>
              <a:t>распознавание </a:t>
            </a:r>
            <a:r>
              <a:rPr dirty="0"/>
              <a:t>графических </a:t>
            </a:r>
            <a:r>
              <a:rPr spc="5" dirty="0"/>
              <a:t>зависимостей </a:t>
            </a:r>
            <a:r>
              <a:rPr dirty="0"/>
              <a:t>и </a:t>
            </a:r>
            <a:r>
              <a:rPr spc="-10" dirty="0"/>
              <a:t>два </a:t>
            </a:r>
            <a:r>
              <a:rPr spc="-5" dirty="0"/>
              <a:t> задания</a:t>
            </a:r>
            <a:r>
              <a:rPr dirty="0"/>
              <a:t> </a:t>
            </a:r>
            <a:r>
              <a:rPr spc="-5" dirty="0"/>
              <a:t>на</a:t>
            </a:r>
            <a:r>
              <a:rPr dirty="0"/>
              <a:t> </a:t>
            </a:r>
            <a:r>
              <a:rPr spc="-5" dirty="0"/>
              <a:t>определение</a:t>
            </a:r>
            <a:r>
              <a:rPr dirty="0"/>
              <a:t> соответствия</a:t>
            </a:r>
            <a:r>
              <a:rPr spc="5" dirty="0"/>
              <a:t> </a:t>
            </a:r>
            <a:r>
              <a:rPr spc="-20" dirty="0"/>
              <a:t>формул</a:t>
            </a:r>
            <a:r>
              <a:rPr spc="-15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dirty="0"/>
              <a:t>физических</a:t>
            </a:r>
            <a:r>
              <a:rPr spc="5" dirty="0"/>
              <a:t> </a:t>
            </a:r>
            <a:r>
              <a:rPr spc="-5" dirty="0"/>
              <a:t>величин</a:t>
            </a:r>
            <a:r>
              <a:rPr dirty="0"/>
              <a:t> </a:t>
            </a:r>
            <a:r>
              <a:rPr spc="-5" dirty="0"/>
              <a:t>по </a:t>
            </a:r>
            <a:r>
              <a:rPr dirty="0"/>
              <a:t> </a:t>
            </a:r>
            <a:r>
              <a:rPr spc="-15" dirty="0"/>
              <a:t>механике </a:t>
            </a:r>
            <a:r>
              <a:rPr dirty="0"/>
              <a:t>и </a:t>
            </a:r>
            <a:r>
              <a:rPr spc="-10" dirty="0"/>
              <a:t>электродинамике; </a:t>
            </a:r>
            <a:r>
              <a:rPr spc="-5" dirty="0"/>
              <a:t>во II части работы </a:t>
            </a:r>
            <a:r>
              <a:rPr spc="-20" dirty="0"/>
              <a:t>удалено </a:t>
            </a:r>
            <a:r>
              <a:rPr spc="-15" dirty="0"/>
              <a:t>одно </a:t>
            </a:r>
            <a:r>
              <a:rPr spc="-5" dirty="0"/>
              <a:t>из заданий </a:t>
            </a:r>
            <a:r>
              <a:rPr dirty="0"/>
              <a:t> </a:t>
            </a:r>
            <a:r>
              <a:rPr spc="-20" dirty="0"/>
              <a:t>высокого </a:t>
            </a:r>
            <a:r>
              <a:rPr spc="-5" dirty="0"/>
              <a:t>уровня </a:t>
            </a:r>
            <a:r>
              <a:rPr dirty="0"/>
              <a:t>сложности </a:t>
            </a:r>
            <a:r>
              <a:rPr spc="-5" dirty="0"/>
              <a:t>(расчѐтная </a:t>
            </a:r>
            <a:r>
              <a:rPr spc="-15" dirty="0"/>
              <a:t>задача). </a:t>
            </a:r>
            <a:r>
              <a:rPr spc="-10" dirty="0"/>
              <a:t>Одно </a:t>
            </a:r>
            <a:r>
              <a:rPr spc="-5" dirty="0"/>
              <a:t>из заданий </a:t>
            </a:r>
            <a:r>
              <a:rPr dirty="0"/>
              <a:t>с </a:t>
            </a:r>
            <a:r>
              <a:rPr spc="-10" dirty="0"/>
              <a:t>кратким </a:t>
            </a:r>
            <a:r>
              <a:rPr spc="-5" dirty="0"/>
              <a:t> </a:t>
            </a:r>
            <a:r>
              <a:rPr spc="-15" dirty="0"/>
              <a:t>ответом </a:t>
            </a:r>
            <a:r>
              <a:rPr dirty="0"/>
              <a:t>в </a:t>
            </a:r>
            <a:r>
              <a:rPr spc="-5" dirty="0"/>
              <a:t>виде числа </a:t>
            </a:r>
            <a:r>
              <a:rPr dirty="0"/>
              <a:t>в </a:t>
            </a:r>
            <a:r>
              <a:rPr spc="-5" dirty="0"/>
              <a:t>первой </a:t>
            </a:r>
            <a:r>
              <a:rPr dirty="0"/>
              <a:t>части </a:t>
            </a:r>
            <a:r>
              <a:rPr spc="-10" dirty="0"/>
              <a:t>работы </a:t>
            </a:r>
            <a:r>
              <a:rPr dirty="0"/>
              <a:t>перенесено </a:t>
            </a:r>
            <a:r>
              <a:rPr spc="-5" dirty="0"/>
              <a:t>из </a:t>
            </a:r>
            <a:r>
              <a:rPr spc="-10" dirty="0"/>
              <a:t>раздела </a:t>
            </a:r>
            <a:r>
              <a:rPr spc="-5" dirty="0"/>
              <a:t>«МКТ </a:t>
            </a:r>
            <a:r>
              <a:rPr dirty="0"/>
              <a:t>и </a:t>
            </a:r>
            <a:r>
              <a:rPr spc="5" dirty="0"/>
              <a:t> </a:t>
            </a:r>
            <a:r>
              <a:rPr spc="-10" dirty="0"/>
              <a:t>термодинамика»</a:t>
            </a:r>
            <a:r>
              <a:rPr spc="-2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5" dirty="0"/>
              <a:t>раздел</a:t>
            </a:r>
            <a:r>
              <a:rPr spc="-25" dirty="0"/>
              <a:t> </a:t>
            </a:r>
            <a:r>
              <a:rPr spc="-15" dirty="0"/>
              <a:t>«Механика».</a:t>
            </a:r>
          </a:p>
          <a:p>
            <a:pPr marL="12700" marR="5080" algn="just">
              <a:lnSpc>
                <a:spcPct val="100000"/>
              </a:lnSpc>
              <a:buAutoNum type="arabicPeriod"/>
              <a:tabLst>
                <a:tab pos="342265" algn="l"/>
              </a:tabLst>
            </a:pPr>
            <a:r>
              <a:rPr spc="-5" dirty="0"/>
              <a:t>Сокращѐн</a:t>
            </a:r>
            <a:r>
              <a:rPr dirty="0"/>
              <a:t> </a:t>
            </a:r>
            <a:r>
              <a:rPr spc="-15" dirty="0"/>
              <a:t>объѐм</a:t>
            </a:r>
            <a:r>
              <a:rPr spc="-10" dirty="0"/>
              <a:t> </a:t>
            </a:r>
            <a:r>
              <a:rPr spc="-5" dirty="0"/>
              <a:t>проверяемых</a:t>
            </a:r>
            <a:r>
              <a:rPr dirty="0"/>
              <a:t> </a:t>
            </a:r>
            <a:r>
              <a:rPr spc="-10" dirty="0"/>
              <a:t>элементов</a:t>
            </a:r>
            <a:r>
              <a:rPr spc="-5" dirty="0"/>
              <a:t> </a:t>
            </a:r>
            <a:r>
              <a:rPr spc="-10" dirty="0"/>
              <a:t>содержания,</a:t>
            </a:r>
            <a:r>
              <a:rPr spc="-5" dirty="0"/>
              <a:t> </a:t>
            </a:r>
            <a:r>
              <a:rPr dirty="0"/>
              <a:t>а</a:t>
            </a:r>
            <a:r>
              <a:rPr spc="5" dirty="0"/>
              <a:t> </a:t>
            </a:r>
            <a:r>
              <a:rPr dirty="0"/>
              <a:t>также</a:t>
            </a:r>
            <a:r>
              <a:rPr spc="5" dirty="0"/>
              <a:t> </a:t>
            </a:r>
            <a:r>
              <a:rPr spc="-5" dirty="0"/>
              <a:t>спектр </a:t>
            </a:r>
            <a:r>
              <a:rPr dirty="0"/>
              <a:t> </a:t>
            </a:r>
            <a:r>
              <a:rPr spc="-5" dirty="0"/>
              <a:t>проверяемых </a:t>
            </a:r>
            <a:r>
              <a:rPr spc="-10" dirty="0"/>
              <a:t>элементов содержания </a:t>
            </a:r>
            <a:r>
              <a:rPr dirty="0"/>
              <a:t>в </a:t>
            </a:r>
            <a:r>
              <a:rPr spc="-5" dirty="0"/>
              <a:t>заданиях </a:t>
            </a:r>
            <a:r>
              <a:rPr spc="-15" dirty="0"/>
              <a:t>базового </a:t>
            </a:r>
            <a:r>
              <a:rPr spc="-5" dirty="0"/>
              <a:t>уровня </a:t>
            </a:r>
            <a:r>
              <a:rPr dirty="0"/>
              <a:t>с </a:t>
            </a:r>
            <a:r>
              <a:rPr spc="-10" dirty="0"/>
              <a:t>кратким </a:t>
            </a:r>
            <a:r>
              <a:rPr spc="-5" dirty="0"/>
              <a:t> </a:t>
            </a:r>
            <a:r>
              <a:rPr spc="-10" dirty="0"/>
              <a:t>ответом.</a:t>
            </a:r>
          </a:p>
          <a:p>
            <a:pPr marL="266700" indent="-254635" algn="just">
              <a:lnSpc>
                <a:spcPct val="100000"/>
              </a:lnSpc>
              <a:buAutoNum type="arabicPeriod"/>
              <a:tabLst>
                <a:tab pos="267335" algn="l"/>
              </a:tabLst>
            </a:pPr>
            <a:r>
              <a:rPr spc="-10" dirty="0"/>
              <a:t>Максимальный</a:t>
            </a:r>
            <a:r>
              <a:rPr spc="15" dirty="0"/>
              <a:t> </a:t>
            </a:r>
            <a:r>
              <a:rPr spc="-5" dirty="0"/>
              <a:t>первичный</a:t>
            </a:r>
            <a:r>
              <a:rPr spc="25" dirty="0"/>
              <a:t> </a:t>
            </a:r>
            <a:r>
              <a:rPr dirty="0"/>
              <a:t>балл</a:t>
            </a:r>
            <a:r>
              <a:rPr spc="5" dirty="0"/>
              <a:t> </a:t>
            </a:r>
            <a:r>
              <a:rPr spc="-5" dirty="0"/>
              <a:t>изменѐн</a:t>
            </a:r>
            <a:r>
              <a:rPr dirty="0"/>
              <a:t> </a:t>
            </a:r>
            <a:r>
              <a:rPr b="1" dirty="0">
                <a:latin typeface="Times New Roman"/>
                <a:cs typeface="Times New Roman"/>
              </a:rPr>
              <a:t>с</a:t>
            </a:r>
            <a:r>
              <a:rPr b="1" spc="-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54 </a:t>
            </a:r>
            <a:r>
              <a:rPr b="1" spc="-5" dirty="0">
                <a:latin typeface="Times New Roman"/>
                <a:cs typeface="Times New Roman"/>
              </a:rPr>
              <a:t>до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45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баллов</a:t>
            </a:r>
          </a:p>
          <a:p>
            <a:pPr marL="187325">
              <a:lnSpc>
                <a:spcPct val="100000"/>
              </a:lnSpc>
              <a:spcBef>
                <a:spcPts val="470"/>
              </a:spcBef>
              <a:tabLst>
                <a:tab pos="251841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z="3200" b="1" spc="-20" dirty="0">
                <a:solidFill>
                  <a:srgbClr val="921317"/>
                </a:solidFill>
                <a:latin typeface="Times New Roman"/>
                <a:cs typeface="Times New Roman"/>
              </a:rPr>
              <a:t>Информатика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Times New Roman"/>
              <a:cs typeface="Times New Roman"/>
            </a:endParaRPr>
          </a:p>
          <a:p>
            <a:pPr marL="187325">
              <a:lnSpc>
                <a:spcPct val="100000"/>
              </a:lnSpc>
            </a:pPr>
            <a:r>
              <a:rPr spc="-5" dirty="0"/>
              <a:t>Изменения структуры</a:t>
            </a:r>
            <a:r>
              <a:rPr spc="-15" dirty="0"/>
              <a:t> </a:t>
            </a:r>
            <a:r>
              <a:rPr dirty="0"/>
              <a:t>КИМ</a:t>
            </a:r>
            <a:r>
              <a:rPr spc="-5" dirty="0"/>
              <a:t> </a:t>
            </a:r>
            <a:r>
              <a:rPr spc="-25" dirty="0"/>
              <a:t>отсутствуют.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1063" y="5713272"/>
            <a:ext cx="5906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3465" algn="l"/>
                <a:tab pos="1481455" algn="l"/>
                <a:tab pos="2240915" algn="l"/>
                <a:tab pos="3507104" algn="l"/>
                <a:tab pos="4463415" algn="l"/>
              </a:tabLst>
            </a:pPr>
            <a:r>
              <a:rPr sz="2000" dirty="0">
                <a:latin typeface="Times New Roman"/>
                <a:cs typeface="Times New Roman"/>
              </a:rPr>
              <a:t>Задан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3	</a:t>
            </a:r>
            <a:r>
              <a:rPr sz="2000" spc="-75" dirty="0">
                <a:latin typeface="Times New Roman"/>
                <a:cs typeface="Times New Roman"/>
              </a:rPr>
              <a:t>б</a:t>
            </a:r>
            <a:r>
              <a:rPr sz="2000" spc="-14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дет	</a:t>
            </a:r>
            <a:r>
              <a:rPr sz="2000" spc="-20" dirty="0">
                <a:latin typeface="Times New Roman"/>
                <a:cs typeface="Times New Roman"/>
              </a:rPr>
              <a:t>п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ве</a:t>
            </a:r>
            <a:r>
              <a:rPr sz="2000" dirty="0">
                <a:latin typeface="Times New Roman"/>
                <a:cs typeface="Times New Roman"/>
              </a:rPr>
              <a:t>рять	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5" dirty="0">
                <a:latin typeface="Times New Roman"/>
                <a:cs typeface="Times New Roman"/>
              </a:rPr>
              <a:t>ис</a:t>
            </a:r>
            <a:r>
              <a:rPr sz="2000" spc="-15" dirty="0">
                <a:latin typeface="Times New Roman"/>
                <a:cs typeface="Times New Roman"/>
              </a:rPr>
              <a:t>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ль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83806" y="5713272"/>
            <a:ext cx="22682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0419" algn="l"/>
                <a:tab pos="1854835" algn="l"/>
              </a:tabLst>
            </a:pP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ас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у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6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ети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1063" y="6018072"/>
            <a:ext cx="4669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Times New Roman"/>
                <a:cs typeface="Times New Roman"/>
              </a:rPr>
              <a:t>адресации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соответствии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протоколом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IP.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117729"/>
            <a:ext cx="26181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u="heavy" spc="-10" dirty="0">
                <a:uFill>
                  <a:solidFill>
                    <a:srgbClr val="C00000"/>
                  </a:solidFill>
                </a:uFill>
              </a:rPr>
              <a:t>Особенности</a:t>
            </a:r>
            <a:r>
              <a:rPr sz="2500" u="heavy" spc="-30" dirty="0">
                <a:uFill>
                  <a:solidFill>
                    <a:srgbClr val="C00000"/>
                  </a:solidFill>
                </a:uFill>
              </a:rPr>
              <a:t> </a:t>
            </a:r>
            <a:r>
              <a:rPr sz="2500" u="heavy" spc="-5" dirty="0">
                <a:uFill>
                  <a:solidFill>
                    <a:srgbClr val="C00000"/>
                  </a:solidFill>
                </a:uFill>
              </a:rPr>
              <a:t>ЕГЭ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354888" y="733425"/>
            <a:ext cx="7848600" cy="4626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indent="-9150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единые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правила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Arial MT"/>
              <a:buChar char="•"/>
            </a:pPr>
            <a:endParaRPr sz="3150">
              <a:latin typeface="Cambria"/>
              <a:cs typeface="Cambria"/>
            </a:endParaRPr>
          </a:p>
          <a:p>
            <a:pPr marL="927100" indent="-915035">
              <a:lnSpc>
                <a:spcPct val="100000"/>
              </a:lnSpc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единое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расписание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Arial MT"/>
              <a:buChar char="•"/>
            </a:pPr>
            <a:endParaRPr sz="3150">
              <a:latin typeface="Cambria"/>
              <a:cs typeface="Cambria"/>
            </a:endParaRPr>
          </a:p>
          <a:p>
            <a:pPr marL="927100" indent="-915035">
              <a:lnSpc>
                <a:spcPts val="2590"/>
              </a:lnSpc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заданий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стандартизированной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590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формы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(КИМ)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Cambria"/>
              <a:cs typeface="Cambria"/>
            </a:endParaRPr>
          </a:p>
          <a:p>
            <a:pPr marL="241300" marR="724535" indent="-22923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специальных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бланков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оформления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ответов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задания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Arial MT"/>
              <a:buChar char="•"/>
            </a:pPr>
            <a:endParaRPr sz="3650">
              <a:latin typeface="Cambria"/>
              <a:cs typeface="Cambria"/>
            </a:endParaRPr>
          </a:p>
          <a:p>
            <a:pPr marL="241300" marR="341630" indent="-22923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письменно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русском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языке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иностранным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языкам)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293877"/>
            <a:ext cx="45383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10" dirty="0">
                <a:solidFill>
                  <a:srgbClr val="921317"/>
                </a:solidFill>
                <a:latin typeface="Times New Roman"/>
                <a:cs typeface="Times New Roman"/>
              </a:rPr>
              <a:t>Биология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0491" y="1206500"/>
            <a:ext cx="7015480" cy="37261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472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Исключено </a:t>
            </a:r>
            <a:r>
              <a:rPr sz="2000" spc="-5" dirty="0">
                <a:latin typeface="Times New Roman"/>
                <a:cs typeface="Times New Roman"/>
              </a:rPr>
              <a:t>задание </a:t>
            </a:r>
            <a:r>
              <a:rPr sz="2000" dirty="0">
                <a:latin typeface="Times New Roman"/>
                <a:cs typeface="Times New Roman"/>
              </a:rPr>
              <a:t>20 </a:t>
            </a:r>
            <a:r>
              <a:rPr sz="2000" spc="-5" dirty="0">
                <a:latin typeface="Times New Roman"/>
                <a:cs typeface="Times New Roman"/>
              </a:rPr>
              <a:t>по нумерации </a:t>
            </a:r>
            <a:r>
              <a:rPr sz="2000" spc="5" dirty="0">
                <a:latin typeface="Times New Roman"/>
                <a:cs typeface="Times New Roman"/>
              </a:rPr>
              <a:t>2023 </a:t>
            </a:r>
            <a:r>
              <a:rPr sz="2000" spc="-120" dirty="0">
                <a:latin typeface="Times New Roman"/>
                <a:cs typeface="Times New Roman"/>
              </a:rPr>
              <a:t>г. 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сократилось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29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28.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59</a:t>
            </a:r>
            <a:r>
              <a:rPr sz="2000" b="1" spc="-5" dirty="0">
                <a:latin typeface="Times New Roman"/>
                <a:cs typeface="Times New Roman"/>
              </a:rPr>
              <a:t> до</a:t>
            </a:r>
            <a:r>
              <a:rPr sz="2000" b="1" dirty="0">
                <a:latin typeface="Times New Roman"/>
                <a:cs typeface="Times New Roman"/>
              </a:rPr>
              <a:t> 57 </a:t>
            </a:r>
            <a:r>
              <a:rPr sz="2000" b="1" spc="-5" dirty="0">
                <a:latin typeface="Times New Roman"/>
                <a:cs typeface="Times New Roman"/>
              </a:rPr>
              <a:t>баллов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5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  <a:tabLst>
                <a:tab pos="298831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z="3200" b="1" spc="-5" dirty="0">
                <a:solidFill>
                  <a:srgbClr val="921317"/>
                </a:solidFill>
                <a:latin typeface="Times New Roman"/>
                <a:cs typeface="Times New Roman"/>
              </a:rPr>
              <a:t>История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104775" marR="5080">
              <a:lnSpc>
                <a:spcPct val="100000"/>
              </a:lnSpc>
              <a:tabLst>
                <a:tab pos="2107565" algn="l"/>
                <a:tab pos="3432175" algn="l"/>
                <a:tab pos="4526280" algn="l"/>
                <a:tab pos="5032375" algn="l"/>
                <a:tab pos="5532755" algn="l"/>
              </a:tabLst>
            </a:pPr>
            <a:r>
              <a:rPr sz="2000" spc="20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зир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ана	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-2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35" dirty="0">
                <a:latin typeface="Times New Roman"/>
                <a:cs typeface="Times New Roman"/>
              </a:rPr>
              <a:t>к</a:t>
            </a:r>
            <a:r>
              <a:rPr sz="2000" spc="-2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	з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дан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8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у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ле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ие  следственных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связей.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  <a:tabLst>
                <a:tab pos="2378075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Обществознание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621269" y="3453765"/>
            <a:ext cx="1176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ич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2846" y="5381955"/>
            <a:ext cx="832230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65985" algn="l"/>
                <a:tab pos="4007485" algn="l"/>
                <a:tab pos="4422140" algn="l"/>
                <a:tab pos="5612130" algn="l"/>
                <a:tab pos="7035800" algn="l"/>
                <a:tab pos="7435215" algn="l"/>
              </a:tabLst>
            </a:pP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орре</a:t>
            </a:r>
            <a:r>
              <a:rPr sz="2000" spc="-2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ти</a:t>
            </a:r>
            <a:r>
              <a:rPr sz="2000" spc="-1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ана	фо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м</a:t>
            </a:r>
            <a:r>
              <a:rPr sz="2000" spc="-90" dirty="0">
                <a:latin typeface="Times New Roman"/>
                <a:cs typeface="Times New Roman"/>
              </a:rPr>
              <a:t>у</a:t>
            </a:r>
            <a:r>
              <a:rPr sz="2000" spc="-2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5" dirty="0">
                <a:latin typeface="Times New Roman"/>
                <a:cs typeface="Times New Roman"/>
              </a:rPr>
              <a:t>в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и	</a:t>
            </a:r>
            <a:r>
              <a:rPr sz="2000" spc="-5" dirty="0">
                <a:latin typeface="Times New Roman"/>
                <a:cs typeface="Times New Roman"/>
              </a:rPr>
              <a:t>вн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ены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з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ен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в	си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тему 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(критерий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24.1).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5388" y="293877"/>
            <a:ext cx="47275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30" dirty="0">
                <a:solidFill>
                  <a:srgbClr val="921317"/>
                </a:solidFill>
                <a:latin typeface="Times New Roman"/>
                <a:cs typeface="Times New Roman"/>
              </a:rPr>
              <a:t>География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8053" y="1068070"/>
            <a:ext cx="8520430" cy="5414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815" marR="108585">
              <a:lnSpc>
                <a:spcPct val="100000"/>
              </a:lnSpc>
              <a:spcBef>
                <a:spcPts val="105"/>
              </a:spcBef>
              <a:tabLst>
                <a:tab pos="1517650" algn="l"/>
                <a:tab pos="2560320" algn="l"/>
                <a:tab pos="3009900" algn="l"/>
                <a:tab pos="3343910" algn="l"/>
                <a:tab pos="3794760" algn="l"/>
                <a:tab pos="4340225" algn="l"/>
                <a:tab pos="5718175" algn="l"/>
                <a:tab pos="6496050" algn="l"/>
                <a:tab pos="7163434" algn="l"/>
                <a:tab pos="7870825" algn="l"/>
                <a:tab pos="8289925" algn="l"/>
              </a:tabLst>
            </a:pPr>
            <a:r>
              <a:rPr sz="2000" spc="-5" dirty="0">
                <a:latin typeface="Times New Roman"/>
                <a:cs typeface="Times New Roman"/>
              </a:rPr>
              <a:t>Искл</a:t>
            </a:r>
            <a:r>
              <a:rPr sz="2000" spc="-75" dirty="0">
                <a:latin typeface="Times New Roman"/>
                <a:cs typeface="Times New Roman"/>
              </a:rPr>
              <a:t>ю</a:t>
            </a:r>
            <a:r>
              <a:rPr sz="2000" dirty="0">
                <a:latin typeface="Times New Roman"/>
                <a:cs typeface="Times New Roman"/>
              </a:rPr>
              <a:t>чены	зада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1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2	и	</a:t>
            </a:r>
            <a:r>
              <a:rPr sz="2000" spc="-1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3	(по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ац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5" dirty="0">
                <a:latin typeface="Times New Roman"/>
                <a:cs typeface="Times New Roman"/>
              </a:rPr>
              <a:t>К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М	ЕГЭ	2023	</a:t>
            </a:r>
            <a:r>
              <a:rPr sz="2000" spc="-23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.)	с  </a:t>
            </a:r>
            <a:r>
              <a:rPr sz="2000" spc="-10" dirty="0">
                <a:latin typeface="Times New Roman"/>
                <a:cs typeface="Times New Roman"/>
              </a:rPr>
              <a:t>топографической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картой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(определение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азимута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построение </a:t>
            </a:r>
            <a:r>
              <a:rPr sz="2000" dirty="0">
                <a:latin typeface="Times New Roman"/>
                <a:cs typeface="Times New Roman"/>
              </a:rPr>
              <a:t>профиля).</a:t>
            </a:r>
            <a:endParaRPr sz="200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Общее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число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экзаменационной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сократилось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31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29.</a:t>
            </a:r>
            <a:endParaRPr sz="200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</a:t>
            </a:r>
            <a:r>
              <a:rPr sz="2000" spc="-5" dirty="0">
                <a:latin typeface="Times New Roman"/>
                <a:cs typeface="Times New Roman"/>
              </a:rPr>
              <a:t>изменѐн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43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до </a:t>
            </a:r>
            <a:r>
              <a:rPr sz="2000" b="1" dirty="0">
                <a:latin typeface="Times New Roman"/>
                <a:cs typeface="Times New Roman"/>
              </a:rPr>
              <a:t>39 </a:t>
            </a:r>
            <a:r>
              <a:rPr sz="2000" b="1" spc="-5" dirty="0">
                <a:latin typeface="Times New Roman"/>
                <a:cs typeface="Times New Roman"/>
              </a:rPr>
              <a:t>баллов.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50">
              <a:latin typeface="Times New Roman"/>
              <a:cs typeface="Times New Roman"/>
            </a:endParaRPr>
          </a:p>
          <a:p>
            <a:pPr marL="119380">
              <a:lnSpc>
                <a:spcPct val="100000"/>
              </a:lnSpc>
              <a:tabLst>
                <a:tab pos="194310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Иностранные</a:t>
            </a:r>
            <a:r>
              <a:rPr sz="3200" b="1" spc="-40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921317"/>
                </a:solidFill>
                <a:latin typeface="Times New Roman"/>
                <a:cs typeface="Times New Roman"/>
              </a:rPr>
              <a:t>языки</a:t>
            </a:r>
            <a:endParaRPr sz="3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2625"/>
              </a:spcBef>
            </a:pPr>
            <a:r>
              <a:rPr sz="2000" spc="-5" dirty="0">
                <a:latin typeface="Times New Roman"/>
                <a:cs typeface="Times New Roman"/>
              </a:rPr>
              <a:t>Изменения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содержании</a:t>
            </a:r>
            <a:r>
              <a:rPr sz="2000" dirty="0">
                <a:latin typeface="Times New Roman"/>
                <a:cs typeface="Times New Roman"/>
              </a:rPr>
              <a:t> КИМ </a:t>
            </a:r>
            <a:r>
              <a:rPr sz="2000" spc="-25" dirty="0">
                <a:latin typeface="Times New Roman"/>
                <a:cs typeface="Times New Roman"/>
              </a:rPr>
              <a:t>отсутствуют.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система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уровней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сложности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заданий: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базовый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(соответствует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базового</a:t>
            </a:r>
            <a:r>
              <a:rPr sz="2000" spc="-5" dirty="0">
                <a:latin typeface="Times New Roman"/>
                <a:cs typeface="Times New Roman"/>
              </a:rPr>
              <a:t> уровня)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высокий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(соответствует</a:t>
            </a:r>
            <a:r>
              <a:rPr sz="2000" spc="-5" dirty="0">
                <a:latin typeface="Times New Roman"/>
                <a:cs typeface="Times New Roman"/>
              </a:rPr>
              <a:t> программе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углубленного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Уточнены формулировки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38 </a:t>
            </a:r>
            <a:r>
              <a:rPr sz="2000" spc="-5" dirty="0">
                <a:latin typeface="Times New Roman"/>
                <a:cs typeface="Times New Roman"/>
              </a:rPr>
              <a:t>письменной части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4 устной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критерии</a:t>
            </a:r>
            <a:r>
              <a:rPr sz="2000" spc="-5" dirty="0">
                <a:latin typeface="Times New Roman"/>
                <a:cs typeface="Times New Roman"/>
              </a:rPr>
              <a:t> оценивания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задание</a:t>
            </a:r>
            <a:r>
              <a:rPr sz="2000" dirty="0">
                <a:latin typeface="Times New Roman"/>
                <a:cs typeface="Times New Roman"/>
              </a:rPr>
              <a:t> 4.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Уменьшено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максимальное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количество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(до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баллов),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dirty="0">
                <a:latin typeface="Times New Roman"/>
                <a:cs typeface="Times New Roman"/>
              </a:rPr>
              <a:t> 2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(до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баллов).</a:t>
            </a:r>
            <a:endParaRPr sz="20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Максимальный первичный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 работы изменѐн </a:t>
            </a:r>
            <a:r>
              <a:rPr sz="2000" b="1" dirty="0">
                <a:latin typeface="Times New Roman"/>
                <a:cs typeface="Times New Roman"/>
              </a:rPr>
              <a:t>с 86 </a:t>
            </a:r>
            <a:r>
              <a:rPr sz="2000" b="1" spc="-5" dirty="0">
                <a:latin typeface="Times New Roman"/>
                <a:cs typeface="Times New Roman"/>
              </a:rPr>
              <a:t>до </a:t>
            </a:r>
            <a:r>
              <a:rPr sz="2000" b="1" spc="-10" dirty="0">
                <a:latin typeface="Times New Roman"/>
                <a:cs typeface="Times New Roman"/>
              </a:rPr>
              <a:t>82 </a:t>
            </a:r>
            <a:r>
              <a:rPr sz="2000" b="1" spc="-5" dirty="0">
                <a:latin typeface="Times New Roman"/>
                <a:cs typeface="Times New Roman"/>
              </a:rPr>
              <a:t> баллов.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3"/>
            <a:ext cx="8939149" cy="6648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51" y="1332687"/>
            <a:ext cx="7303770" cy="161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24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fipi.ru</a:t>
            </a:r>
            <a:r>
              <a:rPr sz="2400" b="1" spc="-3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Федеральный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55" dirty="0">
                <a:solidFill>
                  <a:srgbClr val="404040"/>
                </a:solidFill>
                <a:latin typeface="Cambria"/>
                <a:cs typeface="Cambria"/>
              </a:rPr>
              <a:t>институт</a:t>
            </a:r>
            <a:r>
              <a:rPr sz="2400" b="1" spc="14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педагогических</a:t>
            </a:r>
            <a:endParaRPr sz="2400">
              <a:latin typeface="Cambria"/>
              <a:cs typeface="Cambria"/>
            </a:endParaRPr>
          </a:p>
          <a:p>
            <a:pPr marL="198120">
              <a:lnSpc>
                <a:spcPct val="100000"/>
              </a:lnSpc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измерений</a:t>
            </a:r>
            <a:endParaRPr sz="2400">
              <a:latin typeface="Cambria"/>
              <a:cs typeface="Cambria"/>
            </a:endParaRPr>
          </a:p>
          <a:p>
            <a:pPr marL="12700" marR="654050">
              <a:lnSpc>
                <a:spcPct val="100000"/>
              </a:lnSpc>
              <a:spcBef>
                <a:spcPts val="994"/>
              </a:spcBef>
              <a:tabLst>
                <a:tab pos="1595755" algn="l"/>
              </a:tabLst>
            </a:pPr>
            <a:r>
              <a:rPr sz="2400" b="1" u="heavy" spc="-2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ege.edu.ru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	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</a:t>
            </a:r>
            <a:r>
              <a:rPr sz="2400" b="1" spc="15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информационный </a:t>
            </a:r>
            <a:r>
              <a:rPr sz="2400" b="1" spc="-509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46391" y="2191003"/>
            <a:ext cx="1061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по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та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251" y="3049270"/>
            <a:ext cx="8517255" cy="2449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100"/>
              </a:spcBef>
              <a:tabLst>
                <a:tab pos="1027430" algn="l"/>
                <a:tab pos="5807710" algn="l"/>
                <a:tab pos="8242934" algn="l"/>
              </a:tabLst>
            </a:pP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br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n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d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zo</a:t>
            </a:r>
            <a:r>
              <a:rPr sz="2400" b="1" u="heavy" spc="-28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g</a:t>
            </a:r>
            <a:r>
              <a:rPr sz="2400" b="1" u="heavy" spc="-8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254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v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3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Ф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ь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служба	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п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зо</a:t>
            </a:r>
            <a:r>
              <a:rPr sz="2400" b="1" spc="-45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	в  сфере	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бр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азо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в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ани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</a:t>
            </a:r>
            <a:r>
              <a:rPr sz="2400" b="1" spc="-16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уки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105"/>
              </a:spcBef>
            </a:pPr>
            <a:r>
              <a:rPr sz="2400" b="1" u="heavy" spc="-45" dirty="0">
                <a:solidFill>
                  <a:srgbClr val="0462C1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  <a:hlinkClick r:id="rId2"/>
              </a:rPr>
              <a:t>www.rustest.ru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 </a:t>
            </a:r>
            <a:r>
              <a:rPr sz="2400" b="1" spc="30" dirty="0">
                <a:solidFill>
                  <a:srgbClr val="404040"/>
                </a:solidFill>
                <a:latin typeface="Cambria"/>
                <a:cs typeface="Cambria"/>
              </a:rPr>
              <a:t>сайт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Федерального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центра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Тестирования</a:t>
            </a:r>
            <a:endParaRPr sz="2400">
              <a:latin typeface="Cambria"/>
              <a:cs typeface="Cambria"/>
            </a:endParaRPr>
          </a:p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mon.gov.ru</a:t>
            </a:r>
            <a:r>
              <a:rPr sz="2400" b="1" spc="-45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Министерство 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образования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науки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Российской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Федерации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0194" y="479552"/>
            <a:ext cx="39516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95">
                <a:uFill>
                  <a:solidFill>
                    <a:srgbClr val="FF0000"/>
                  </a:solidFill>
                </a:uFill>
              </a:rPr>
              <a:t>С</a:t>
            </a:r>
            <a:r>
              <a:rPr sz="2400" u="heavy" spc="-105">
                <a:uFill>
                  <a:solidFill>
                    <a:srgbClr val="FF0000"/>
                  </a:solidFill>
                </a:uFill>
              </a:rPr>
              <a:t>А</a:t>
            </a:r>
            <a:r>
              <a:rPr sz="2400" u="heavy" spc="-100">
                <a:uFill>
                  <a:solidFill>
                    <a:srgbClr val="FF0000"/>
                  </a:solidFill>
                </a:uFill>
              </a:rPr>
              <a:t>Й</a:t>
            </a:r>
            <a:r>
              <a:rPr sz="2400" u="heavy" spc="-95">
                <a:uFill>
                  <a:solidFill>
                    <a:srgbClr val="FF0000"/>
                  </a:solidFill>
                </a:uFill>
              </a:rPr>
              <a:t>Т</a:t>
            </a:r>
            <a:r>
              <a:rPr sz="2400" u="heavy">
                <a:uFill>
                  <a:solidFill>
                    <a:srgbClr val="FF0000"/>
                  </a:solidFill>
                </a:uFill>
              </a:rPr>
              <a:t>Ы</a:t>
            </a:r>
            <a:r>
              <a:rPr lang="ru-RU" sz="2400" u="heavy" dirty="0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-229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90">
                <a:uFill>
                  <a:solidFill>
                    <a:srgbClr val="FF0000"/>
                  </a:solidFill>
                </a:uFill>
              </a:rPr>
              <a:t>В</a:t>
            </a:r>
            <a:r>
              <a:rPr lang="ru-RU" sz="2400" u="heavy" spc="90" dirty="0">
                <a:uFill>
                  <a:solidFill>
                    <a:srgbClr val="FF0000"/>
                  </a:solidFill>
                </a:uFill>
              </a:rPr>
              <a:t>  </a:t>
            </a:r>
            <a:r>
              <a:rPr sz="2400" u="heavy" spc="-90">
                <a:uFill>
                  <a:solidFill>
                    <a:srgbClr val="FF0000"/>
                  </a:solidFill>
                </a:uFill>
              </a:rPr>
              <a:t>П</a:t>
            </a:r>
            <a:r>
              <a:rPr sz="2400" u="heavy" spc="-85">
                <a:uFill>
                  <a:solidFill>
                    <a:srgbClr val="FF0000"/>
                  </a:solidFill>
                </a:uFill>
              </a:rPr>
              <a:t>О</a:t>
            </a:r>
            <a:r>
              <a:rPr sz="2400" u="heavy" spc="-90">
                <a:uFill>
                  <a:solidFill>
                    <a:srgbClr val="FF0000"/>
                  </a:solidFill>
                </a:uFill>
              </a:rPr>
              <a:t>М</a:t>
            </a:r>
            <a:r>
              <a:rPr sz="2400" u="heavy" spc="-85">
                <a:uFill>
                  <a:solidFill>
                    <a:srgbClr val="FF0000"/>
                  </a:solidFill>
                </a:uFill>
              </a:rPr>
              <a:t>ОЩ</a:t>
            </a:r>
            <a:r>
              <a:rPr sz="2400" u="heavy">
                <a:uFill>
                  <a:solidFill>
                    <a:srgbClr val="FF0000"/>
                  </a:solidFill>
                </a:uFill>
              </a:rPr>
              <a:t>Ь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143472"/>
            <a:ext cx="1999363" cy="10903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0"/>
            <a:ext cx="106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542" y="383235"/>
            <a:ext cx="2678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Участники</a:t>
            </a:r>
            <a:r>
              <a:rPr sz="2800" spc="-30" dirty="0"/>
              <a:t> </a:t>
            </a:r>
            <a:r>
              <a:rPr sz="2800" spc="-5" dirty="0"/>
              <a:t>ЕГЭ-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93242" y="980389"/>
            <a:ext cx="7320280" cy="238315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1075055" indent="13335">
              <a:lnSpc>
                <a:spcPts val="3110"/>
              </a:lnSpc>
              <a:spcBef>
                <a:spcPts val="409"/>
              </a:spcBef>
            </a:pP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обучающиеся,</a:t>
            </a:r>
            <a:r>
              <a:rPr sz="2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освоившие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основные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общеобразовательные</a:t>
            </a:r>
            <a:r>
              <a:rPr sz="2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программы</a:t>
            </a:r>
            <a:endParaRPr sz="2800" dirty="0">
              <a:latin typeface="Cambria"/>
              <a:cs typeface="Cambria"/>
            </a:endParaRPr>
          </a:p>
          <a:p>
            <a:pPr marL="12700">
              <a:lnSpc>
                <a:spcPts val="2790"/>
              </a:lnSpc>
            </a:pP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среднего</a:t>
            </a:r>
            <a:r>
              <a:rPr sz="2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(полного)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общего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образования и</a:t>
            </a:r>
            <a:endParaRPr sz="2800" dirty="0">
              <a:latin typeface="Cambria"/>
              <a:cs typeface="Cambria"/>
            </a:endParaRPr>
          </a:p>
          <a:p>
            <a:pPr marL="12700" marR="255270">
              <a:lnSpc>
                <a:spcPct val="90000"/>
              </a:lnSpc>
              <a:spcBef>
                <a:spcPts val="165"/>
              </a:spcBef>
            </a:pP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допущенные</a:t>
            </a:r>
            <a:r>
              <a:rPr sz="2800" b="1" spc="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установленном</a:t>
            </a:r>
            <a:r>
              <a:rPr sz="2800" b="1" spc="5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порядке</a:t>
            </a:r>
            <a:r>
              <a:rPr sz="2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к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r>
              <a:rPr sz="2800" b="1" spc="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(выпускники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Cambria"/>
                <a:cs typeface="Cambria"/>
              </a:rPr>
              <a:t>года).</a:t>
            </a:r>
            <a:endParaRPr sz="2800" dirty="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1877" y="3355973"/>
            <a:ext cx="2762122" cy="34163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26186" y="3616197"/>
            <a:ext cx="55118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К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252573"/>
                </a:solidFill>
                <a:latin typeface="Cambria"/>
                <a:cs typeface="Cambria"/>
              </a:rPr>
              <a:t>прохождению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ГИА </a:t>
            </a:r>
            <a:r>
              <a:rPr sz="1800" b="1" spc="-10" dirty="0">
                <a:solidFill>
                  <a:srgbClr val="252573"/>
                </a:solidFill>
                <a:latin typeface="Cambria"/>
                <a:cs typeface="Cambria"/>
              </a:rPr>
              <a:t>допускаются</a:t>
            </a: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учащиеся,</a:t>
            </a:r>
            <a:r>
              <a:rPr sz="1800" b="1" spc="-1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не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академической</a:t>
            </a:r>
            <a:r>
              <a:rPr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задолженности</a:t>
            </a:r>
            <a:r>
              <a:rPr sz="18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sz="1800" b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всем </a:t>
            </a:r>
            <a:r>
              <a:rPr sz="1800" b="1" spc="-38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предметам</a:t>
            </a:r>
            <a:r>
              <a:rPr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 допуск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sz="1800" b="1" spc="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итоговому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сочинению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162560"/>
            <a:ext cx="6234430" cy="172212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участие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  <a:p>
            <a:pPr marL="241300" marR="5080" indent="-161925">
              <a:lnSpc>
                <a:spcPts val="2590"/>
              </a:lnSpc>
              <a:spcBef>
                <a:spcPts val="1040"/>
              </a:spcBef>
            </a:pP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 указанием предметов,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выпускник </a:t>
            </a:r>
            <a:r>
              <a:rPr sz="2400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собирается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сдавать,</a:t>
            </a:r>
            <a:r>
              <a:rPr sz="2400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необходимо</a:t>
            </a:r>
            <a:r>
              <a:rPr sz="2400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подать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не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позднее</a:t>
            </a:r>
            <a:r>
              <a:rPr sz="2400" b="1" spc="-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1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февраля</a:t>
            </a:r>
            <a:r>
              <a:rPr sz="2400" spc="-5" dirty="0">
                <a:solidFill>
                  <a:srgbClr val="C00000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0" y="2343175"/>
            <a:ext cx="5546725" cy="36996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" y="246126"/>
            <a:ext cx="8127365" cy="196151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70485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аттестата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выпускники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сдают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обязательные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математику.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Arial MT"/>
              <a:buChar char="•"/>
            </a:pPr>
            <a:endParaRPr sz="365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любое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предметов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списка</a:t>
            </a:r>
            <a:r>
              <a:rPr sz="2400" b="1" dirty="0"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3250" y="2643073"/>
            <a:ext cx="3018790" cy="3643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615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Математика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Физика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Химия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Биология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География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История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Информатика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ИКТ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Английский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Литература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61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Обществознание</a:t>
            </a:r>
            <a:endParaRPr sz="2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2011" y="3464828"/>
            <a:ext cx="2365638" cy="24096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74494" y="2571369"/>
            <a:ext cx="1603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1800" b="1" spc="-7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6440" y="478028"/>
            <a:ext cx="7285355" cy="21647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109347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Каждый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год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ФИПИ</a:t>
            </a:r>
            <a:r>
              <a:rPr sz="2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вносит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корректировки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структуру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КИМ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критерии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оценивания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экзаменационных</a:t>
            </a:r>
            <a:r>
              <a:rPr sz="24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ЕГЭ.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90100"/>
              </a:lnSpc>
              <a:spcBef>
                <a:spcPts val="994"/>
              </a:spcBef>
              <a:buClr>
                <a:srgbClr val="001F5F"/>
              </a:buClr>
              <a:buFont typeface="Arial MT"/>
              <a:buChar char="•"/>
              <a:tabLst>
                <a:tab pos="317500" algn="l"/>
                <a:tab pos="3181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году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изменились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формулировки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некоторых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заданий,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а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снизился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максимальный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первичный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балл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нескольким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предметам.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55854"/>
            <a:ext cx="706120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5" dirty="0"/>
              <a:t>В</a:t>
            </a:r>
            <a:r>
              <a:rPr sz="2200" dirty="0"/>
              <a:t> </a:t>
            </a:r>
            <a:r>
              <a:rPr sz="2200" spc="-10" dirty="0"/>
              <a:t>2024</a:t>
            </a:r>
            <a:r>
              <a:rPr sz="2200" spc="10" dirty="0"/>
              <a:t> </a:t>
            </a:r>
            <a:r>
              <a:rPr sz="2200" spc="-45" dirty="0"/>
              <a:t>году</a:t>
            </a:r>
            <a:r>
              <a:rPr sz="2200" spc="5" dirty="0"/>
              <a:t> </a:t>
            </a:r>
            <a:r>
              <a:rPr sz="2200" spc="-5" dirty="0"/>
              <a:t>ФИПИ</a:t>
            </a:r>
            <a:r>
              <a:rPr sz="2200" spc="15" dirty="0"/>
              <a:t> </a:t>
            </a:r>
            <a:r>
              <a:rPr sz="2200" spc="-25" dirty="0"/>
              <a:t>подает</a:t>
            </a:r>
            <a:r>
              <a:rPr sz="2200" dirty="0"/>
              <a:t> </a:t>
            </a:r>
            <a:r>
              <a:rPr sz="2200" spc="-5" dirty="0"/>
              <a:t>следующие</a:t>
            </a:r>
            <a:r>
              <a:rPr sz="2200" spc="-10" dirty="0"/>
              <a:t> минимальные </a:t>
            </a:r>
            <a:r>
              <a:rPr sz="2200" spc="-465" dirty="0"/>
              <a:t> </a:t>
            </a:r>
            <a:r>
              <a:rPr sz="2200" spc="-5" dirty="0"/>
              <a:t>баллы </a:t>
            </a:r>
            <a:r>
              <a:rPr sz="2200" spc="-10" dirty="0"/>
              <a:t>для</a:t>
            </a:r>
            <a:r>
              <a:rPr sz="2200" spc="15" dirty="0"/>
              <a:t> </a:t>
            </a:r>
            <a:r>
              <a:rPr sz="2200" spc="-15" dirty="0"/>
              <a:t>предметов</a:t>
            </a:r>
            <a:r>
              <a:rPr sz="2200" spc="10" dirty="0"/>
              <a:t> </a:t>
            </a:r>
            <a:r>
              <a:rPr sz="2200" spc="-5" dirty="0"/>
              <a:t>ЕГЭ:</a:t>
            </a:r>
            <a:endParaRPr sz="2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" y="1209673"/>
            <a:ext cx="8638555" cy="555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68961"/>
            <a:ext cx="7725409" cy="2679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Важно!</a:t>
            </a:r>
            <a:endParaRPr sz="2200">
              <a:latin typeface="Cambria"/>
              <a:cs typeface="Cambria"/>
            </a:endParaRPr>
          </a:p>
          <a:p>
            <a:pPr marL="12700" marR="951230">
              <a:lnSpc>
                <a:spcPts val="2380"/>
              </a:lnSpc>
              <a:spcBef>
                <a:spcPts val="165"/>
              </a:spcBef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Получить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полного</a:t>
            </a:r>
            <a:r>
              <a:rPr sz="22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среднего </a:t>
            </a:r>
            <a:r>
              <a:rPr sz="2200" b="1" spc="-47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образования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22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смогут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выпускники,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205"/>
              </a:lnSpc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преодолевшие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по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375"/>
              </a:lnSpc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предметам: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25" dirty="0">
                <a:solidFill>
                  <a:srgbClr val="C00000"/>
                </a:solidFill>
                <a:latin typeface="Cambria"/>
                <a:cs typeface="Cambria"/>
              </a:rPr>
              <a:t>русскому</a:t>
            </a:r>
            <a:r>
              <a:rPr sz="22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языку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2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2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(базовой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510"/>
              </a:lnSpc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профильной)....</a:t>
            </a:r>
            <a:endParaRPr sz="2200">
              <a:latin typeface="Cambria"/>
              <a:cs typeface="Cambria"/>
            </a:endParaRPr>
          </a:p>
          <a:p>
            <a:pPr marL="241300" marR="5080" indent="-228600">
              <a:lnSpc>
                <a:spcPts val="2590"/>
              </a:lnSpc>
              <a:spcBef>
                <a:spcPts val="123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установлены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следующие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пороги:...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281" y="3000281"/>
            <a:ext cx="8684318" cy="3200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94</TotalTime>
  <Words>1472</Words>
  <Application>Microsoft Office PowerPoint</Application>
  <PresentationFormat>Экран (4:3)</PresentationFormat>
  <Paragraphs>220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Arial</vt:lpstr>
      <vt:lpstr>Arial MT</vt:lpstr>
      <vt:lpstr>Calibri</vt:lpstr>
      <vt:lpstr>Calibri Light</vt:lpstr>
      <vt:lpstr>Cambria</vt:lpstr>
      <vt:lpstr>Century Gothic</vt:lpstr>
      <vt:lpstr>Georgia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Особенности ЕГЭ</vt:lpstr>
      <vt:lpstr>Участники ЕГЭ-</vt:lpstr>
      <vt:lpstr>Презентация PowerPoint</vt:lpstr>
      <vt:lpstr>Презентация PowerPoint</vt:lpstr>
      <vt:lpstr>Презентация PowerPoint</vt:lpstr>
      <vt:lpstr>В 2024 году ФИПИ подает следующие минимальные  баллы для предметов ЕГЭ:</vt:lpstr>
      <vt:lpstr>Презентация PowerPoint</vt:lpstr>
      <vt:lpstr>Презентация PowerPoint</vt:lpstr>
      <vt:lpstr>Правила проведения ГИА-11</vt:lpstr>
      <vt:lpstr>Презентация PowerPoint</vt:lpstr>
      <vt:lpstr>Презентация PowerPoint</vt:lpstr>
      <vt:lpstr>Презентация PowerPoint</vt:lpstr>
      <vt:lpstr>Если обучающийся по состоянию здоровья не может  завершить выполнение экзаменационной работы, то  он досрочно покидает аудиторию. Экзамен может быть пересдан в резервные дни.</vt:lpstr>
      <vt:lpstr>Презентация PowerPoint</vt:lpstr>
      <vt:lpstr>В продолжительность экзаменов не включается время,  выделенное на подготовительные мероприятия (инструктаж, заполнение регистрационных бланков и  т.д.)</vt:lpstr>
      <vt:lpstr>Печать КИМ будет производиться в  аудитории!</vt:lpstr>
      <vt:lpstr>Прием и рассмотрение апелляций</vt:lpstr>
      <vt:lpstr>Презентация PowerPoint</vt:lpstr>
      <vt:lpstr>Как получить федеральную медаль «За особые успехи в  учении»?</vt:lpstr>
      <vt:lpstr>Презентация PowerPoint</vt:lpstr>
      <vt:lpstr>Презентация PowerPoint</vt:lpstr>
      <vt:lpstr>Презентация PowerPoint</vt:lpstr>
      <vt:lpstr>Планируемые изменения в КИМ  ЕГЭ в 2024 году</vt:lpstr>
      <vt:lpstr>ЕГЭ</vt:lpstr>
      <vt:lpstr>ЕГЭ Литература</vt:lpstr>
      <vt:lpstr>Презентация PowerPoint</vt:lpstr>
      <vt:lpstr>ЕГЭ Физика</vt:lpstr>
      <vt:lpstr>ЕГЭ Биология</vt:lpstr>
      <vt:lpstr>ЕГЭ География</vt:lpstr>
      <vt:lpstr>Презентация PowerPoint</vt:lpstr>
      <vt:lpstr>САЙТЫ  В  ПОМОЩЬ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5</cp:revision>
  <dcterms:created xsi:type="dcterms:W3CDTF">2023-10-01T17:45:10Z</dcterms:created>
  <dcterms:modified xsi:type="dcterms:W3CDTF">2024-01-18T13:33:07Z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2023-10-01T00:00:00Z</vt:filetime>
  </property>
</Properties>
</file>